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Default Extension="wdp" ContentType="image/vnd.ms-photo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charts/chart4.xml" ContentType="application/vnd.openxmlformats-officedocument.drawingml.char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744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0" r:id="rId4"/>
    <p:sldId id="267" r:id="rId5"/>
    <p:sldId id="262" r:id="rId6"/>
    <p:sldId id="263" r:id="rId7"/>
    <p:sldId id="264" r:id="rId8"/>
    <p:sldId id="265" r:id="rId9"/>
    <p:sldId id="268" r:id="rId10"/>
    <p:sldId id="269" r:id="rId11"/>
    <p:sldId id="272" r:id="rId12"/>
    <p:sldId id="279" r:id="rId13"/>
    <p:sldId id="270" r:id="rId14"/>
    <p:sldId id="273" r:id="rId15"/>
    <p:sldId id="275" r:id="rId16"/>
    <p:sldId id="274" r:id="rId17"/>
    <p:sldId id="276" r:id="rId18"/>
    <p:sldId id="277" r:id="rId19"/>
    <p:sldId id="278" r:id="rId20"/>
    <p:sldId id="280" r:id="rId21"/>
    <p:sldId id="282" r:id="rId22"/>
    <p:sldId id="283" r:id="rId23"/>
    <p:sldId id="281" r:id="rId24"/>
    <p:sldId id="285" r:id="rId25"/>
    <p:sldId id="287" r:id="rId26"/>
    <p:sldId id="284" r:id="rId27"/>
    <p:sldId id="288" r:id="rId28"/>
    <p:sldId id="289" r:id="rId29"/>
    <p:sldId id="290" r:id="rId30"/>
    <p:sldId id="291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>
        <p14:section name="Untitled Section" id="{2560F514-5ED2-9A46-8199-70F4665359A5}">
          <p14:sldIdLst>
            <p14:sldId id="256"/>
            <p14:sldId id="257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33C2F"/>
  </p:clrMru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86545" autoAdjust="0"/>
  </p:normalViewPr>
  <p:slideViewPr>
    <p:cSldViewPr snapToGrid="0" snapToObjects="1">
      <p:cViewPr varScale="1">
        <p:scale>
          <a:sx n="108" d="100"/>
          <a:sy n="108" d="100"/>
        </p:scale>
        <p:origin x="-8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7" Type="http://schemas.openxmlformats.org/officeDocument/2006/relationships/slide" Target="slides/slide6.xml"/><Relationship Id="rId3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\My%20Documents\Dropbox\struna\TKE-2012\Final\Fig%201%20and%20Fig%202_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\My%20Documents\Dropbox\struna\TKE-2012\Final\Fig%201%20and%20Fig%202_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\My%20Documents\Dropbox\struna\TKE-2012\Final\Fig%201%20and%20Fig%202_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\My%20Documents\Dropbox\struna\TKE-2012\Final\Fig%201%20and%20Fig%202_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\My%20Documents\Dropbox\struna\TKE-2012\Final\Fig%201%20and%20Fig%202_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view3D>
      <c:rotX val="30"/>
      <c:rotY val="9"/>
      <c:perspective val="30"/>
    </c:view3D>
    <c:plotArea>
      <c:layout>
        <c:manualLayout>
          <c:layoutTarget val="inner"/>
          <c:xMode val="edge"/>
          <c:yMode val="edge"/>
          <c:x val="0.000708732889867114"/>
          <c:y val="0.0624997219678449"/>
          <c:w val="0.548058519560715"/>
          <c:h val="0.786220917042196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17991151106113"/>
          <c:y val="0.362462997910386"/>
          <c:w val="0.352351581052369"/>
          <c:h val="0.490405264559321"/>
        </c:manualLayout>
      </c:layout>
      <c:txPr>
        <a:bodyPr/>
        <a:lstStyle/>
        <a:p>
          <a:pPr>
            <a:defRPr lang="hr-HR" sz="1000" baseline="0">
              <a:latin typeface="Verdana" pitchFamily="34" charset="0"/>
            </a:defRPr>
          </a:pPr>
          <a:endParaRPr lang="en-US"/>
        </a:p>
      </c:txPr>
    </c:legend>
    <c:plotVisOnly val="1"/>
  </c:chart>
  <c:spPr>
    <a:scene3d>
      <a:camera prst="orthographicFront"/>
      <a:lightRig rig="threePt" dir="t"/>
    </a:scene3d>
    <a:sp3d prstMaterial="plastic"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view3D>
      <c:rotX val="30"/>
      <c:rotY val="10"/>
      <c:perspective val="30"/>
    </c:view3D>
    <c:plotArea>
      <c:layout>
        <c:manualLayout>
          <c:layoutTarget val="inner"/>
          <c:xMode val="edge"/>
          <c:yMode val="edge"/>
          <c:x val="0.00013529686570314"/>
          <c:y val="0.135416611131639"/>
          <c:w val="0.604407339327833"/>
          <c:h val="0.760416764920945"/>
        </c:manualLayout>
      </c:layout>
      <c:pie3DChart>
        <c:varyColors val="1"/>
        <c:ser>
          <c:idx val="0"/>
          <c:order val="0"/>
          <c:explosion val="32"/>
          <c:dLbls>
            <c:dLbl>
              <c:idx val="0"/>
              <c:layout>
                <c:manualLayout>
                  <c:x val="0.0143965441819773"/>
                  <c:y val="-0.0260855934674833"/>
                </c:manualLayout>
              </c:layout>
              <c:showVal val="1"/>
              <c:showPercent val="1"/>
            </c:dLbl>
            <c:dLbl>
              <c:idx val="1"/>
              <c:layout>
                <c:manualLayout>
                  <c:x val="0.0297633420822398"/>
                  <c:y val="0.0931255468066494"/>
                </c:manualLayout>
              </c:layout>
              <c:showVal val="1"/>
              <c:showPercent val="1"/>
            </c:dLbl>
            <c:txPr>
              <a:bodyPr/>
              <a:lstStyle/>
              <a:p>
                <a:pPr>
                  <a:defRPr lang="hr-HR" sz="1100">
                    <a:latin typeface="Verdana" pitchFamily="34" charset="0"/>
                  </a:defRPr>
                </a:pPr>
                <a:endParaRPr lang="en-US"/>
              </a:p>
            </c:txPr>
            <c:showVal val="1"/>
            <c:showPercent val="1"/>
            <c:showLeaderLines val="1"/>
          </c:dLbls>
          <c:cat>
            <c:strRef>
              <c:f>'Fig. 1.'!$A$1:$B$1</c:f>
              <c:strCache>
                <c:ptCount val="2"/>
                <c:pt idx="0">
                  <c:v>homonymy</c:v>
                </c:pt>
                <c:pt idx="1">
                  <c:v>synonymy</c:v>
                </c:pt>
              </c:strCache>
            </c:strRef>
          </c:cat>
          <c:val>
            <c:numRef>
              <c:f>'Fig. 1.'!$A$2:$B$2</c:f>
              <c:numCache>
                <c:formatCode>General</c:formatCode>
                <c:ptCount val="2"/>
                <c:pt idx="0">
                  <c:v>109.0</c:v>
                </c:pt>
                <c:pt idx="1">
                  <c:v>436.0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22015310586178"/>
          <c:y val="0.231097623213765"/>
          <c:w val="0.228100851513667"/>
          <c:h val="0.459101049868766"/>
        </c:manualLayout>
      </c:layout>
      <c:txPr>
        <a:bodyPr/>
        <a:lstStyle/>
        <a:p>
          <a:pPr>
            <a:defRPr lang="hr-HR" sz="1100">
              <a:latin typeface="Verdana" pitchFamily="34" charset="0"/>
            </a:defRPr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view3D>
      <c:rotX val="30"/>
      <c:rotY val="9"/>
      <c:perspective val="30"/>
    </c:view3D>
    <c:plotArea>
      <c:layout>
        <c:manualLayout>
          <c:layoutTarget val="inner"/>
          <c:xMode val="edge"/>
          <c:yMode val="edge"/>
          <c:x val="0.000708732889867114"/>
          <c:y val="0.0624997219678449"/>
          <c:w val="0.548058519560715"/>
          <c:h val="0.786220917042196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17991151106113"/>
          <c:y val="0.362462997910386"/>
          <c:w val="0.352351581052369"/>
          <c:h val="0.490405264559321"/>
        </c:manualLayout>
      </c:layout>
      <c:txPr>
        <a:bodyPr/>
        <a:lstStyle/>
        <a:p>
          <a:pPr>
            <a:defRPr lang="hr-HR" sz="1000" baseline="0">
              <a:latin typeface="Verdana" pitchFamily="34" charset="0"/>
            </a:defRPr>
          </a:pPr>
          <a:endParaRPr lang="en-US"/>
        </a:p>
      </c:txPr>
    </c:legend>
    <c:plotVisOnly val="1"/>
  </c:chart>
  <c:spPr>
    <a:scene3d>
      <a:camera prst="orthographicFront"/>
      <a:lightRig rig="threePt" dir="t"/>
    </a:scene3d>
    <a:sp3d prstMaterial="plastic"/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view3D>
      <c:rotX val="30"/>
      <c:rotY val="10"/>
      <c:perspective val="30"/>
    </c:view3D>
    <c:plotArea>
      <c:layout>
        <c:manualLayout>
          <c:layoutTarget val="inner"/>
          <c:xMode val="edge"/>
          <c:yMode val="edge"/>
          <c:x val="0.00013529686570314"/>
          <c:y val="0.135416611131639"/>
          <c:w val="0.604407339327833"/>
          <c:h val="0.760416764920945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722015310586178"/>
          <c:y val="0.231097623213765"/>
          <c:w val="0.228100851513667"/>
          <c:h val="0.459101049868766"/>
        </c:manualLayout>
      </c:layout>
      <c:txPr>
        <a:bodyPr/>
        <a:lstStyle/>
        <a:p>
          <a:pPr>
            <a:defRPr lang="hr-HR" sz="1100">
              <a:latin typeface="Verdana" pitchFamily="34" charset="0"/>
            </a:defRPr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view3D>
      <c:rotX val="30"/>
      <c:rotY val="9"/>
      <c:perspective val="30"/>
    </c:view3D>
    <c:plotArea>
      <c:layout/>
      <c:pie3DChart>
        <c:varyColors val="1"/>
        <c:ser>
          <c:idx val="0"/>
          <c:order val="0"/>
          <c:dPt>
            <c:idx val="0"/>
            <c:explosion val="13"/>
          </c:dPt>
          <c:dPt>
            <c:idx val="1"/>
            <c:explosion val="18"/>
          </c:dPt>
          <c:dLbls>
            <c:dLbl>
              <c:idx val="0"/>
              <c:layout>
                <c:manualLayout>
                  <c:x val="-0.080696906751687"/>
                  <c:y val="-0.295680561543641"/>
                </c:manualLayout>
              </c:layout>
              <c:spPr/>
              <c:txPr>
                <a:bodyPr/>
                <a:lstStyle/>
                <a:p>
                  <a:pPr>
                    <a:defRPr lang="hr-HR" sz="1100">
                      <a:latin typeface="Verdana" pitchFamily="34" charset="0"/>
                    </a:defRPr>
                  </a:pPr>
                  <a:endParaRPr lang="en-US"/>
                </a:p>
              </c:txPr>
              <c:showVal val="1"/>
              <c:showPercent val="1"/>
            </c:dLbl>
            <c:dLbl>
              <c:idx val="1"/>
              <c:layout>
                <c:manualLayout>
                  <c:x val="0.144211820148248"/>
                  <c:y val="0.382825720271998"/>
                </c:manualLayout>
              </c:layout>
              <c:tx>
                <c:rich>
                  <a:bodyPr/>
                  <a:lstStyle/>
                  <a:p>
                    <a:pPr>
                      <a:defRPr lang="hr-HR" sz="1100">
                        <a:latin typeface="Verdana" pitchFamily="34" charset="0"/>
                      </a:defRPr>
                    </a:pPr>
                    <a:r>
                      <a:rPr lang="en-US" sz="1100">
                        <a:latin typeface="Verdana" pitchFamily="34" charset="0"/>
                      </a:rPr>
                      <a:t>2</a:t>
                    </a:r>
                    <a:r>
                      <a:rPr lang="en-US" sz="1100"/>
                      <a:t>12;</a:t>
                    </a:r>
                    <a:r>
                      <a:rPr lang="en-US" sz="1100">
                        <a:latin typeface="Verdana" pitchFamily="34" charset="0"/>
                      </a:rPr>
                      <a:t> </a:t>
                    </a:r>
                    <a:r>
                      <a:rPr lang="en-US" sz="1100"/>
                      <a:t>49%</a:t>
                    </a:r>
                  </a:p>
                </c:rich>
              </c:tx>
              <c:spPr/>
              <c:showVal val="1"/>
              <c:showPercent val="1"/>
            </c:dLbl>
            <c:txPr>
              <a:bodyPr/>
              <a:lstStyle/>
              <a:p>
                <a:pPr>
                  <a:defRPr lang="hr-HR">
                    <a:latin typeface="Verdana" pitchFamily="34" charset="0"/>
                  </a:defRPr>
                </a:pPr>
                <a:endParaRPr lang="en-US"/>
              </a:p>
            </c:txPr>
            <c:showVal val="1"/>
            <c:showPercent val="1"/>
            <c:showLeaderLines val="1"/>
          </c:dLbls>
          <c:cat>
            <c:strRef>
              <c:f>'Fig. 2.'!$A$1:$B$1</c:f>
              <c:strCache>
                <c:ptCount val="2"/>
                <c:pt idx="0">
                  <c:v>synonymy - method A</c:v>
                </c:pt>
                <c:pt idx="1">
                  <c:v>synonymy - method B</c:v>
                </c:pt>
              </c:strCache>
            </c:strRef>
          </c:cat>
          <c:val>
            <c:numRef>
              <c:f>'Fig. 2.'!$A$2:$B$2</c:f>
              <c:numCache>
                <c:formatCode>General</c:formatCode>
                <c:ptCount val="2"/>
                <c:pt idx="0">
                  <c:v>224.0</c:v>
                </c:pt>
                <c:pt idx="1">
                  <c:v>212.0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17991151106113"/>
          <c:y val="0.362462997910386"/>
          <c:w val="0.352351581052369"/>
          <c:h val="0.490405264559321"/>
        </c:manualLayout>
      </c:layout>
      <c:txPr>
        <a:bodyPr/>
        <a:lstStyle/>
        <a:p>
          <a:pPr>
            <a:defRPr lang="hr-HR" sz="1000" baseline="0">
              <a:latin typeface="Verdana" pitchFamily="34" charset="0"/>
            </a:defRPr>
          </a:pPr>
          <a:endParaRPr lang="en-US"/>
        </a:p>
      </c:txPr>
    </c:legend>
    <c:plotVisOnly val="1"/>
  </c:chart>
  <c:spPr>
    <a:scene3d>
      <a:camera prst="orthographicFront"/>
      <a:lightRig rig="threePt" dir="t"/>
    </a:scene3d>
    <a:sp3d prstMaterial="plastic"/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5AB99-94B1-8943-B6B6-771BAD36CCB1}" type="datetime1">
              <a:rPr lang="en-US" smtClean="0"/>
              <a:pPr/>
              <a:t>6/21/12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76894-356C-8648-B58B-E584735BD2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52958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5C98C-8EB6-E646-9023-3438D89C9361}" type="datetime1">
              <a:rPr lang="en-US" smtClean="0"/>
              <a:pPr/>
              <a:t>6/21/12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E6BF6-E46D-D946-8EC1-5B096DA6D3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192799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- Nakon</a:t>
            </a:r>
            <a:r>
              <a:rPr lang="hr-HR" baseline="0" dirty="0" smtClean="0"/>
              <a:t> njihovog uvoda, blagi prijelaz na činjenicu kako smo nas dvoje nakon kraćeg bavljenja disciplinom odlučili predstaviti ovaj rad kao dio svakodnevnih obaveza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6BF6-E46D-D946-8EC1-5B096DA6D3D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52062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6BF6-E46D-D946-8EC1-5B096DA6D3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02271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6BF6-E46D-D946-8EC1-5B096DA6D3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02271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6BF6-E46D-D946-8EC1-5B096DA6D3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02271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6BF6-E46D-D946-8EC1-5B096DA6D3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02271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6BF6-E46D-D946-8EC1-5B096DA6D3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02271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6BF6-E46D-D946-8EC1-5B096DA6D3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02271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6BF6-E46D-D946-8EC1-5B096DA6D3D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02271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6BF6-E46D-D946-8EC1-5B096DA6D3D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02271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6BF6-E46D-D946-8EC1-5B096DA6D3D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02271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6BF6-E46D-D946-8EC1-5B096DA6D3D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0227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Prva natuknica: Hrvatska</a:t>
            </a:r>
            <a:r>
              <a:rPr lang="hr-HR" baseline="0" dirty="0" smtClean="0"/>
              <a:t> je priznata 1992, priznat i hrvatski jezik, ali dugo nakon toga (još 17 god) u različitim međunarodnim org (ISO, Library of Congress) nije imao svoj kod</a:t>
            </a:r>
          </a:p>
          <a:p>
            <a:pPr>
              <a:buFontTx/>
              <a:buChar char="-"/>
            </a:pPr>
            <a:r>
              <a:rPr lang="hr-HR" dirty="0" smtClean="0"/>
              <a:t>Druga/treća natuknica:</a:t>
            </a:r>
            <a:r>
              <a:rPr lang="hr-HR" baseline="0" dirty="0" smtClean="0"/>
              <a:t> iz</a:t>
            </a:r>
            <a:r>
              <a:rPr lang="hr-HR" dirty="0" smtClean="0"/>
              <a:t> potpoglavlja</a:t>
            </a:r>
            <a:r>
              <a:rPr lang="hr-HR" baseline="0" dirty="0" smtClean="0"/>
              <a:t> “terminology work in Croatia” – iako su početci u 19st, tek se nedavno terminologijom počelo “ozbiljno” baviti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baseline="0" dirty="0" smtClean="0"/>
              <a:t>četvrta/peta natuknica: </a:t>
            </a:r>
            <a:r>
              <a:rPr lang="hr-HR" dirty="0" smtClean="0"/>
              <a:t>Pojasniti da nam je motivacija u prvom redu proizišla iz činjenice što smo iz statusa prve</a:t>
            </a:r>
            <a:r>
              <a:rPr lang="hr-HR" baseline="0" dirty="0" smtClean="0"/>
              <a:t> koliko-toliko “službene” nacionalne </a:t>
            </a:r>
            <a:r>
              <a:rPr lang="hr-HR" dirty="0" smtClean="0"/>
              <a:t>baze koja je bila “work in progress” (od 2008 do 2011) 21. 2. 2012. postali javno dostupna, i stoga se proces</a:t>
            </a:r>
            <a:r>
              <a:rPr lang="hr-HR" baseline="0" dirty="0" smtClean="0"/>
              <a:t> harmonizacije višestrukih koncepata i termina ispostavio kao nužda</a:t>
            </a:r>
            <a:endParaRPr lang="hr-HR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6BF6-E46D-D946-8EC1-5B096DA6D3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02271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- Kao</a:t>
            </a:r>
            <a:r>
              <a:rPr lang="hr-HR" baseline="0" dirty="0" smtClean="0"/>
              <a:t> ne baš odviše iskusni, poprilično entuzijastični i s osjećajem odgovornosti prema korisnicima pokušali smo najširoj mogućoj bazi korisnika (od školaraca do stručnjaka i prevoditelja) urediti izlazne podatke u bazi čvrsto se držeći smjernica iz temeljnih terminoloških priručnika kao što je ISO 860 etc... – idealni je cilj bio jedan designat (izraz, naziv) za jedan koncept s jednoznačnim sadržajem definicije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6BF6-E46D-D946-8EC1-5B096DA6D3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02271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No, u procesu iščitavanja shvatli</a:t>
            </a:r>
            <a:r>
              <a:rPr lang="hr-HR" baseline="0" dirty="0" smtClean="0"/>
              <a:t> smo da stvari i nisu tako jednostavne </a:t>
            </a:r>
            <a:r>
              <a:rPr lang="hr-HR" baseline="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6BF6-E46D-D946-8EC1-5B096DA6D3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0227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6BF6-E46D-D946-8EC1-5B096DA6D3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02271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baseline="0" dirty="0" smtClean="0"/>
              <a:t> Prva natuknica: polje kontekst postoji, ali nije prema (digitalnom) korpusnom uzorku već papirnom. </a:t>
            </a:r>
          </a:p>
          <a:p>
            <a:pPr>
              <a:buFontTx/>
              <a:buChar char="-"/>
            </a:pPr>
            <a:r>
              <a:rPr lang="hr-HR" baseline="0" dirty="0" smtClean="0"/>
              <a:t> Druga natuknica: postoji polje s ontološki vezanim pojmovima/nazivima, ali nema inherentan ontološki sustav.</a:t>
            </a:r>
          </a:p>
          <a:p>
            <a:pPr>
              <a:buFontTx/>
              <a:buChar char="-"/>
            </a:pPr>
            <a:r>
              <a:rPr lang="hr-HR" baseline="0" dirty="0" smtClean="0"/>
              <a:t> Treća natuknica: razlika od uobičajenog </a:t>
            </a:r>
          </a:p>
          <a:p>
            <a:pPr>
              <a:buFontTx/>
              <a:buChar char="-"/>
            </a:pPr>
            <a:endParaRPr lang="hr-HR" baseline="0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6BF6-E46D-D946-8EC1-5B096DA6D3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02271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6BF6-E46D-D946-8EC1-5B096DA6D3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02271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6BF6-E46D-D946-8EC1-5B096DA6D3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02271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lang="en-US" dirty="0" smtClean="0"/>
              <a:t>We expected mainly the terms with already defined </a:t>
            </a:r>
            <a:r>
              <a:rPr lang="en-US" dirty="0" err="1" smtClean="0"/>
              <a:t>superordinate</a:t>
            </a:r>
            <a:r>
              <a:rPr lang="en-US" dirty="0" smtClean="0"/>
              <a:t> concepts and their preferred term (</a:t>
            </a:r>
            <a:r>
              <a:rPr lang="en-US" i="1" dirty="0" smtClean="0"/>
              <a:t>type of</a:t>
            </a:r>
            <a:r>
              <a:rPr lang="en-US" dirty="0" smtClean="0"/>
              <a:t>, </a:t>
            </a:r>
            <a:r>
              <a:rPr lang="en-US" i="1" dirty="0" smtClean="0"/>
              <a:t>part of</a:t>
            </a:r>
            <a:r>
              <a:rPr lang="en-US" dirty="0" smtClean="0"/>
              <a:t>, </a:t>
            </a:r>
            <a:r>
              <a:rPr lang="en-US" i="1" dirty="0" smtClean="0"/>
              <a:t>consists of</a:t>
            </a:r>
            <a:r>
              <a:rPr lang="en-US" dirty="0" smtClean="0"/>
              <a:t>, etc.) to appear in this group.</a:t>
            </a:r>
            <a:endParaRPr lang="hr-HR" dirty="0" smtClean="0"/>
          </a:p>
          <a:p>
            <a:pPr hangingPunct="0"/>
            <a:r>
              <a:rPr lang="en-US" dirty="0" smtClean="0"/>
              <a:t>We presumed that gerunds and other nouns with their </a:t>
            </a:r>
            <a:r>
              <a:rPr lang="en-US" dirty="0" err="1" smtClean="0"/>
              <a:t>superordinate</a:t>
            </a:r>
            <a:r>
              <a:rPr lang="en-US" dirty="0" smtClean="0"/>
              <a:t> concepts like </a:t>
            </a:r>
            <a:r>
              <a:rPr lang="en-US" i="1" dirty="0" smtClean="0"/>
              <a:t>process</a:t>
            </a:r>
            <a:r>
              <a:rPr lang="en-US" dirty="0" smtClean="0"/>
              <a:t>, </a:t>
            </a:r>
            <a:r>
              <a:rPr lang="en-US" i="1" dirty="0" smtClean="0"/>
              <a:t>property</a:t>
            </a:r>
            <a:r>
              <a:rPr lang="en-US" dirty="0" smtClean="0"/>
              <a:t>, </a:t>
            </a:r>
            <a:r>
              <a:rPr lang="en-US" i="1" dirty="0" smtClean="0"/>
              <a:t>action</a:t>
            </a:r>
            <a:r>
              <a:rPr lang="en-US" dirty="0" smtClean="0"/>
              <a:t>, </a:t>
            </a:r>
            <a:r>
              <a:rPr lang="en-US" i="1" dirty="0" smtClean="0"/>
              <a:t>device</a:t>
            </a:r>
            <a:r>
              <a:rPr lang="en-US" dirty="0" smtClean="0"/>
              <a:t>, etc. will appear in this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6BF6-E46D-D946-8EC1-5B096DA6D3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0227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54282B-6C96-3142-8973-CED014D870BE}" type="datetime1">
              <a:rPr lang="en-US" smtClean="0"/>
              <a:pPr/>
              <a:t>6/21/12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http://struna.ihjj.hr/en/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dirty="0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A002-69A1-D646-893C-C9B74B5A699E}" type="datetime1">
              <a:rPr lang="en-US" smtClean="0"/>
              <a:pPr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http://struna.ihjj.hr/en/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8D26-CB21-5B45-AB32-BEA0F9A50E59}" type="datetime1">
              <a:rPr lang="en-US" smtClean="0"/>
              <a:pPr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http://struna.ihjj.hr/en/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EC7F-0915-5549-9209-97F8133D11D0}" type="datetime1">
              <a:rPr lang="en-US" smtClean="0"/>
              <a:pPr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http://struna.ihjj.hr/en/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2930-5D2A-4F48-92AB-DB54A3E3E4C1}" type="datetime1">
              <a:rPr lang="en-US" smtClean="0"/>
              <a:pPr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http://struna.ihjj.hr/en/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7647-CEE0-984C-BDE2-CE90036FCF6A}" type="datetime1">
              <a:rPr lang="en-US" smtClean="0"/>
              <a:pPr/>
              <a:t>6/21/12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http://struna.ihjj.hr/en/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360B-E63C-414A-888D-945F0475FFC9}" type="datetime1">
              <a:rPr lang="en-US" smtClean="0"/>
              <a:pPr/>
              <a:t>6/21/12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http://struna.ihjj.hr/en/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9B01-B6DD-C146-A040-B12D1E0AED4D}" type="datetime1">
              <a:rPr lang="en-US" smtClean="0"/>
              <a:pPr/>
              <a:t>6/21/12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http://struna.ihjj.hr/en/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082F-9644-C346-834C-3697915785F2}" type="datetime1">
              <a:rPr lang="en-US" smtClean="0"/>
              <a:pPr/>
              <a:t>6/21/12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http://struna.ihjj.hr/en/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C338-8435-CD49-83B4-B2252870A63C}" type="datetime1">
              <a:rPr lang="en-US" smtClean="0"/>
              <a:pPr/>
              <a:t>6/21/12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http://struna.ihjj.hr/en/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A9D1-788E-054A-B028-B72806C1726B}" type="datetime1">
              <a:rPr lang="en-US" smtClean="0"/>
              <a:pPr/>
              <a:t>6/21/12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http://struna.ihjj.hr/en/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a-IN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dirty="0" smtClean="0"/>
              <a:t>Click to edit Master text styles</a:t>
            </a:r>
          </a:p>
          <a:p>
            <a:pPr lvl="1"/>
            <a:r>
              <a:rPr lang="ta-IN" dirty="0" smtClean="0"/>
              <a:t>Second level</a:t>
            </a:r>
          </a:p>
          <a:p>
            <a:pPr lvl="2"/>
            <a:r>
              <a:rPr lang="ta-IN" dirty="0" smtClean="0"/>
              <a:t>Third level</a:t>
            </a:r>
          </a:p>
          <a:p>
            <a:pPr lvl="3"/>
            <a:r>
              <a:rPr lang="ta-IN" dirty="0" smtClean="0"/>
              <a:t>Fourth level</a:t>
            </a:r>
          </a:p>
          <a:p>
            <a:pPr lvl="4"/>
            <a:r>
              <a:rPr lang="ta-IN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Verdana"/>
              </a:defRPr>
            </a:lvl1pPr>
          </a:lstStyle>
          <a:p>
            <a:fld id="{8B1CE226-3EF8-214A-9BF6-FE154FAE6B12}" type="datetime1">
              <a:rPr lang="en-US" smtClean="0"/>
              <a:pPr/>
              <a:t>6/21/12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Verdana"/>
              </a:defRPr>
            </a:lvl1pPr>
          </a:lstStyle>
          <a:p>
            <a:r>
              <a:rPr lang="en-US" dirty="0" smtClean="0"/>
              <a:t>http://</a:t>
            </a:r>
            <a:r>
              <a:rPr lang="en-US" dirty="0" err="1" smtClean="0"/>
              <a:t>struna.ihjj.hr</a:t>
            </a:r>
            <a:r>
              <a:rPr lang="en-US" dirty="0" smtClean="0"/>
              <a:t>/en/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Verdana"/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Verdana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Verdana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microsoft.com/office/2007/relationships/hdphoto" Target="../media/hdphoto2.wdp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3.xml"/><Relationship Id="rId5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767483"/>
            <a:ext cx="6777318" cy="638696"/>
          </a:xfrm>
        </p:spPr>
        <p:txBody>
          <a:bodyPr/>
          <a:lstStyle/>
          <a:p>
            <a:r>
              <a:rPr lang="en-GB" sz="2800" dirty="0" smtClean="0"/>
              <a:t>Harmonization of Multiple Entries in the Terminology Database </a:t>
            </a:r>
            <a:r>
              <a:rPr lang="en-GB" sz="2800" i="1" dirty="0" err="1" smtClean="0"/>
              <a:t>Struna</a:t>
            </a:r>
            <a:r>
              <a:rPr lang="en-GB" sz="2800" dirty="0" smtClean="0"/>
              <a:t> (Croatian Special Field Terminology)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55845"/>
            <a:ext cx="6400800" cy="487191"/>
          </a:xfrm>
        </p:spPr>
        <p:txBody>
          <a:bodyPr/>
          <a:lstStyle/>
          <a:p>
            <a:r>
              <a:rPr lang="ta-IN" dirty="0" smtClean="0"/>
              <a:t>by </a:t>
            </a:r>
            <a:r>
              <a:rPr lang="hr-HR" dirty="0" smtClean="0"/>
              <a:t>Marina Bergovec</a:t>
            </a:r>
            <a:r>
              <a:rPr lang="ta-IN" dirty="0" smtClean="0"/>
              <a:t>, </a:t>
            </a:r>
            <a:r>
              <a:rPr lang="hr-HR" dirty="0" smtClean="0"/>
              <a:t>Siniša Runjaić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351232" y="4214867"/>
            <a:ext cx="2609427" cy="964918"/>
            <a:chOff x="4971605" y="4381006"/>
            <a:chExt cx="2609427" cy="964918"/>
          </a:xfrm>
        </p:grpSpPr>
        <p:pic>
          <p:nvPicPr>
            <p:cNvPr id="9" name="Picture 8" descr="struna.png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BEBA8EAE-BF5A-486C-A8C5-ECC9F3942E4B}">
                  <a14:imgProp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tretch>
              <a:fillRect/>
            </a:stretch>
          </p:blipFill>
          <p:spPr>
            <a:xfrm>
              <a:off x="4971605" y="4381006"/>
              <a:ext cx="964918" cy="9649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957428" y="4543938"/>
              <a:ext cx="16236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a-IN" sz="1400" dirty="0" smtClean="0"/>
                <a:t>Struna – Croatian Special Field Terminology</a:t>
              </a:r>
              <a:endParaRPr lang="en-US" sz="1400" dirty="0">
                <a:latin typeface="Verdana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83341" y="4214867"/>
            <a:ext cx="2826874" cy="874279"/>
            <a:chOff x="1732294" y="4408323"/>
            <a:chExt cx="2826874" cy="874279"/>
          </a:xfrm>
        </p:grpSpPr>
        <p:pic>
          <p:nvPicPr>
            <p:cNvPr id="8" name="Picture 7" descr="ihjj.png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BEBA8EAE-BF5A-486C-A8C5-ECC9F3942E4B}">
                  <a14:imgProp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tretch>
              <a:fillRect/>
            </a:stretch>
          </p:blipFill>
          <p:spPr>
            <a:xfrm>
              <a:off x="1732294" y="4408323"/>
              <a:ext cx="836700" cy="836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568994" y="4543938"/>
              <a:ext cx="199017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a-IN" sz="1400" dirty="0" smtClean="0"/>
                <a:t>Institute of Croatia</a:t>
              </a:r>
              <a:r>
                <a:rPr lang="hr-HR" sz="1400" dirty="0" smtClean="0">
                  <a:latin typeface="Verdana"/>
                </a:rPr>
                <a:t>n</a:t>
              </a:r>
              <a:r>
                <a:rPr lang="ta-IN" sz="1400" dirty="0" smtClean="0"/>
                <a:t> Language and Linguistics</a:t>
              </a:r>
              <a:endParaRPr lang="en-US" sz="1400" dirty="0">
                <a:latin typeface="Verdana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9000" y="5885066"/>
            <a:ext cx="224968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a-IN" dirty="0" smtClean="0">
                <a:latin typeface="Verdana"/>
              </a:rPr>
              <a:t>struna.ihjj.hr</a:t>
            </a:r>
            <a:r>
              <a:rPr lang="hr-HR" dirty="0" smtClean="0">
                <a:latin typeface="Verdana"/>
              </a:rPr>
              <a:t>/</a:t>
            </a:r>
            <a:r>
              <a:rPr lang="ta-IN" dirty="0" smtClean="0">
                <a:latin typeface="Verdana"/>
              </a:rPr>
              <a:t>en</a:t>
            </a:r>
            <a:endParaRPr lang="en-US" dirty="0">
              <a:latin typeface="Verdan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227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8490" y="2063290"/>
            <a:ext cx="7745506" cy="745224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Verdana"/>
              </a:rPr>
              <a:t>2. </a:t>
            </a:r>
            <a:r>
              <a:rPr lang="hr-HR" dirty="0" smtClean="0">
                <a:latin typeface="Verdana"/>
              </a:rPr>
              <a:t>Data analysis – working phases</a:t>
            </a:r>
            <a:endParaRPr lang="en-US" dirty="0">
              <a:latin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struna.ihjj.hr</a:t>
            </a:r>
            <a:r>
              <a:rPr lang="en-US" sz="1100" dirty="0" smtClean="0"/>
              <a:t>/en/</a:t>
            </a:r>
            <a:endParaRPr lang="en-US" sz="1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i="1" dirty="0" smtClean="0"/>
              <a:t>Data harmonization process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88490" y="2550695"/>
            <a:ext cx="774550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r-HR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r>
              <a:rPr lang="hr-HR" sz="1600" dirty="0" smtClean="0">
                <a:latin typeface="Verdana"/>
              </a:rPr>
              <a:t>1</a:t>
            </a:r>
            <a:r>
              <a:rPr lang="hr-HR" sz="1600" baseline="30000" dirty="0" smtClean="0">
                <a:latin typeface="Verdana"/>
              </a:rPr>
              <a:t>st</a:t>
            </a:r>
            <a:r>
              <a:rPr lang="hr-HR" sz="1600" dirty="0" smtClean="0">
                <a:latin typeface="Verdana"/>
              </a:rPr>
              <a:t> phase: end</a:t>
            </a:r>
            <a:r>
              <a:rPr lang="en-GB" sz="1600" dirty="0" smtClean="0">
                <a:latin typeface="Verdana"/>
              </a:rPr>
              <a:t> of 201</a:t>
            </a:r>
            <a:r>
              <a:rPr lang="hr-HR" sz="1600" dirty="0" smtClean="0">
                <a:latin typeface="Verdana"/>
              </a:rPr>
              <a:t>1</a:t>
            </a:r>
            <a:r>
              <a:rPr lang="en-GB" sz="1600" dirty="0" smtClean="0">
                <a:latin typeface="Verdana"/>
              </a:rPr>
              <a:t> </a:t>
            </a:r>
            <a:r>
              <a:rPr lang="hr-HR" sz="1600" dirty="0" smtClean="0">
                <a:latin typeface="Verdana"/>
              </a:rPr>
              <a:t>–</a:t>
            </a:r>
            <a:r>
              <a:rPr lang="en-GB" sz="1600" dirty="0" smtClean="0">
                <a:latin typeface="Verdana"/>
              </a:rPr>
              <a:t> a sample of 19384 terms from the </a:t>
            </a:r>
            <a:r>
              <a:rPr lang="en-GB" sz="1600" dirty="0" err="1" smtClean="0">
                <a:latin typeface="Verdana"/>
              </a:rPr>
              <a:t>termbase</a:t>
            </a:r>
            <a:r>
              <a:rPr lang="en-GB" sz="1600" dirty="0" smtClean="0">
                <a:latin typeface="Verdana"/>
              </a:rPr>
              <a:t>, of which 1920</a:t>
            </a:r>
            <a:r>
              <a:rPr lang="hr-HR" sz="1600" dirty="0" smtClean="0">
                <a:latin typeface="Verdana"/>
              </a:rPr>
              <a:t> (</a:t>
            </a:r>
            <a:r>
              <a:rPr lang="en-GB" sz="1600" dirty="0" smtClean="0">
                <a:latin typeface="Verdana"/>
              </a:rPr>
              <a:t>9.9 </a:t>
            </a:r>
            <a:r>
              <a:rPr lang="hr-HR" sz="1600" dirty="0" smtClean="0">
                <a:latin typeface="Verdana"/>
              </a:rPr>
              <a:t>%)</a:t>
            </a:r>
            <a:r>
              <a:rPr lang="en-GB" sz="1600" dirty="0" smtClean="0">
                <a:latin typeface="Verdana"/>
              </a:rPr>
              <a:t> were terms requiring further analysis and harmonization </a:t>
            </a:r>
            <a:r>
              <a:rPr lang="hr-HR" sz="1600" dirty="0" smtClean="0">
                <a:latin typeface="Verdana"/>
              </a:rPr>
              <a:t>(</a:t>
            </a:r>
            <a:r>
              <a:rPr lang="en-GB" sz="1600" dirty="0" smtClean="0">
                <a:latin typeface="Verdana"/>
              </a:rPr>
              <a:t>860 multiple entries</a:t>
            </a:r>
            <a:r>
              <a:rPr lang="hr-HR" sz="1600" dirty="0" smtClean="0">
                <a:latin typeface="Verdana"/>
              </a:rPr>
              <a:t> = </a:t>
            </a:r>
            <a:r>
              <a:rPr lang="en-GB" sz="1600" dirty="0" smtClean="0">
                <a:latin typeface="Verdana"/>
              </a:rPr>
              <a:t>673 </a:t>
            </a:r>
            <a:r>
              <a:rPr lang="en-GB" sz="1600" dirty="0" err="1" smtClean="0">
                <a:latin typeface="Verdana"/>
              </a:rPr>
              <a:t>doublettes</a:t>
            </a:r>
            <a:r>
              <a:rPr lang="hr-HR" sz="1600" dirty="0" smtClean="0">
                <a:latin typeface="Verdana"/>
              </a:rPr>
              <a:t> + </a:t>
            </a:r>
            <a:r>
              <a:rPr lang="en-GB" sz="1600" dirty="0" smtClean="0">
                <a:latin typeface="Verdana"/>
              </a:rPr>
              <a:t>187 </a:t>
            </a:r>
            <a:r>
              <a:rPr lang="hr-HR" sz="1600" dirty="0" smtClean="0">
                <a:latin typeface="Verdana"/>
              </a:rPr>
              <a:t>that </a:t>
            </a:r>
            <a:r>
              <a:rPr lang="en-GB" sz="1600" dirty="0" smtClean="0">
                <a:latin typeface="Verdana"/>
              </a:rPr>
              <a:t>appeared in the </a:t>
            </a:r>
            <a:r>
              <a:rPr lang="en-GB" sz="1600" dirty="0" err="1" smtClean="0">
                <a:latin typeface="Verdana"/>
              </a:rPr>
              <a:t>termbase</a:t>
            </a:r>
            <a:r>
              <a:rPr lang="en-GB" sz="1600" dirty="0" smtClean="0">
                <a:latin typeface="Verdana"/>
              </a:rPr>
              <a:t> more than twice</a:t>
            </a:r>
            <a:r>
              <a:rPr lang="hr-HR" sz="1600" dirty="0" smtClean="0">
                <a:latin typeface="Verdana"/>
              </a:rPr>
              <a:t>)</a:t>
            </a:r>
          </a:p>
          <a:p>
            <a:endParaRPr lang="hr-HR" sz="1600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r>
              <a:rPr lang="hr-HR" sz="1600" dirty="0" smtClean="0">
                <a:latin typeface="Verdana"/>
              </a:rPr>
              <a:t>2</a:t>
            </a:r>
            <a:r>
              <a:rPr lang="hr-HR" sz="1600" baseline="30000" dirty="0" smtClean="0">
                <a:latin typeface="Verdana"/>
              </a:rPr>
              <a:t>nd</a:t>
            </a:r>
            <a:r>
              <a:rPr lang="hr-HR" sz="1600" dirty="0" smtClean="0">
                <a:latin typeface="Verdana"/>
              </a:rPr>
              <a:t> phase: during January </a:t>
            </a:r>
            <a:r>
              <a:rPr lang="en-GB" sz="1600" dirty="0" smtClean="0">
                <a:latin typeface="Verdana"/>
              </a:rPr>
              <a:t>2012 </a:t>
            </a:r>
            <a:r>
              <a:rPr lang="hr-HR" sz="1600" dirty="0" smtClean="0">
                <a:latin typeface="Verdana"/>
              </a:rPr>
              <a:t>–</a:t>
            </a:r>
            <a:r>
              <a:rPr lang="en-GB" sz="1600" dirty="0" smtClean="0">
                <a:latin typeface="Verdana"/>
              </a:rPr>
              <a:t> </a:t>
            </a:r>
            <a:r>
              <a:rPr lang="hr-HR" sz="1600" dirty="0" smtClean="0">
                <a:latin typeface="Verdana"/>
              </a:rPr>
              <a:t>325 </a:t>
            </a:r>
            <a:r>
              <a:rPr lang="en-GB" sz="1600" dirty="0" smtClean="0">
                <a:latin typeface="Verdana"/>
              </a:rPr>
              <a:t>multiple entries were normalized and removed from the initial list in collaboration with field experts</a:t>
            </a:r>
            <a:endParaRPr lang="hr-HR" sz="1600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endParaRPr lang="hr-HR" sz="1600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r>
              <a:rPr lang="hr-HR" sz="1600" dirty="0" smtClean="0">
                <a:latin typeface="Verdana"/>
              </a:rPr>
              <a:t>3</a:t>
            </a:r>
            <a:r>
              <a:rPr lang="ta-IN" sz="1600" baseline="30000" dirty="0" smtClean="0"/>
              <a:t>r</a:t>
            </a:r>
            <a:r>
              <a:rPr lang="hr-HR" sz="1600" baseline="30000" dirty="0" smtClean="0">
                <a:latin typeface="Verdana"/>
              </a:rPr>
              <a:t>d</a:t>
            </a:r>
            <a:r>
              <a:rPr lang="hr-HR" sz="1600" dirty="0" smtClean="0">
                <a:latin typeface="Verdana"/>
              </a:rPr>
              <a:t> phase: a </a:t>
            </a:r>
            <a:r>
              <a:rPr lang="en-GB" sz="1600" dirty="0" smtClean="0">
                <a:latin typeface="Verdana"/>
              </a:rPr>
              <a:t>sample of 545 multiple entries still visible online in the search engine of the </a:t>
            </a:r>
            <a:r>
              <a:rPr lang="en-GB" sz="1600" dirty="0" err="1" smtClean="0">
                <a:latin typeface="Verdana"/>
              </a:rPr>
              <a:t>termbase</a:t>
            </a:r>
            <a:r>
              <a:rPr lang="hr-HR" sz="1600" dirty="0" smtClean="0">
                <a:latin typeface="Verdana"/>
              </a:rPr>
              <a:t> before the “opening day” </a:t>
            </a:r>
            <a:r>
              <a:rPr lang="en-GB" sz="1600" dirty="0" smtClean="0">
                <a:latin typeface="Verdana"/>
              </a:rPr>
              <a:t>February 21</a:t>
            </a:r>
            <a:r>
              <a:rPr lang="en-GB" sz="1600" baseline="30000" dirty="0" smtClean="0">
                <a:latin typeface="Verdana"/>
              </a:rPr>
              <a:t>st</a:t>
            </a:r>
            <a:r>
              <a:rPr lang="en-GB" sz="1600" dirty="0" smtClean="0">
                <a:latin typeface="Verdana"/>
              </a:rPr>
              <a:t>, 2012</a:t>
            </a:r>
            <a:endParaRPr lang="hr-HR" sz="1600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endParaRPr lang="hr-HR" sz="1600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r>
              <a:rPr lang="hr-HR" sz="1600" dirty="0" smtClean="0">
                <a:latin typeface="Verdana"/>
              </a:rPr>
              <a:t> Aim:</a:t>
            </a:r>
            <a:r>
              <a:rPr lang="en-US" sz="1600" dirty="0" smtClean="0">
                <a:latin typeface="Verdana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to distinguish, by the comparison of concepts and terms, whether the still remaining multiple entries belong to the categories of homonymy or synonymy</a:t>
            </a:r>
            <a:endParaRPr lang="hr-HR" dirty="0" smtClean="0">
              <a:latin typeface="Verdana"/>
            </a:endParaRPr>
          </a:p>
          <a:p>
            <a:endParaRPr lang="hr-HR" dirty="0" smtClean="0">
              <a:latin typeface="Verdana"/>
            </a:endParaRPr>
          </a:p>
          <a:p>
            <a:pPr lvl="0"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endParaRPr lang="hr-HR" dirty="0">
              <a:latin typeface="Verdan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326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8"/>
            <a:ext cx="7745506" cy="745224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Verdana"/>
              </a:rPr>
              <a:t>3</a:t>
            </a:r>
            <a:r>
              <a:rPr lang="en-US" dirty="0" smtClean="0">
                <a:latin typeface="Verdana"/>
              </a:rPr>
              <a:t>. </a:t>
            </a:r>
            <a:r>
              <a:rPr lang="hr-HR" dirty="0" smtClean="0">
                <a:latin typeface="Verdana"/>
              </a:rPr>
              <a:t>Data analysis – initial stat</a:t>
            </a:r>
            <a:r>
              <a:rPr lang="ta-IN" dirty="0" smtClean="0"/>
              <a:t>i</a:t>
            </a:r>
            <a:r>
              <a:rPr lang="hr-HR" dirty="0" smtClean="0">
                <a:latin typeface="Verdana"/>
              </a:rPr>
              <a:t>stics</a:t>
            </a:r>
            <a:endParaRPr lang="en-US" dirty="0">
              <a:latin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struna.ihjj.hr</a:t>
            </a:r>
            <a:r>
              <a:rPr lang="en-US" sz="1100" dirty="0" smtClean="0"/>
              <a:t>/en/</a:t>
            </a:r>
            <a:endParaRPr lang="en-US" sz="1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i="1" dirty="0" smtClean="0"/>
              <a:t>Data harmonization process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99248" y="2808514"/>
            <a:ext cx="77455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r-HR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endParaRPr lang="hr-HR" dirty="0" smtClean="0">
              <a:latin typeface="Verdana"/>
            </a:endParaRPr>
          </a:p>
          <a:p>
            <a:endParaRPr lang="hr-HR" dirty="0" smtClean="0">
              <a:latin typeface="Verdana"/>
            </a:endParaRPr>
          </a:p>
          <a:p>
            <a:pPr lvl="0"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endParaRPr lang="hr-HR" dirty="0">
              <a:latin typeface="Verdana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407695" y="2808514"/>
          <a:ext cx="5871410" cy="314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2295524" y="2662988"/>
          <a:ext cx="5236244" cy="3292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326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8"/>
            <a:ext cx="7745506" cy="745224"/>
          </a:xfrm>
        </p:spPr>
        <p:txBody>
          <a:bodyPr>
            <a:normAutofit fontScale="92500"/>
          </a:bodyPr>
          <a:lstStyle/>
          <a:p>
            <a:pPr hangingPunct="0"/>
            <a:r>
              <a:rPr lang="en-US" dirty="0" smtClean="0">
                <a:latin typeface="Verdana"/>
              </a:rPr>
              <a:t>The following cases were classified as homonyms:</a:t>
            </a:r>
            <a:endParaRPr lang="hr-HR" dirty="0" smtClean="0">
              <a:latin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struna.ihjj.hr</a:t>
            </a:r>
            <a:r>
              <a:rPr lang="en-US" sz="1100" dirty="0" smtClean="0"/>
              <a:t>/en/</a:t>
            </a:r>
            <a:endParaRPr lang="en-US" sz="1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Homonymy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248" y="2808514"/>
            <a:ext cx="77455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r-HR" dirty="0" smtClean="0">
              <a:latin typeface="Verdana"/>
            </a:endParaRPr>
          </a:p>
          <a:p>
            <a:pPr hangingPunct="0"/>
            <a:r>
              <a:rPr lang="en-US" dirty="0" smtClean="0">
                <a:latin typeface="Verdana"/>
              </a:rPr>
              <a:t>Where </a:t>
            </a:r>
            <a:r>
              <a:rPr lang="ta-IN" dirty="0" smtClean="0"/>
              <a:t>a </a:t>
            </a:r>
            <a:r>
              <a:rPr lang="en-US" dirty="0" smtClean="0">
                <a:latin typeface="Verdana"/>
              </a:rPr>
              <a:t>preferred term A and </a:t>
            </a:r>
            <a:r>
              <a:rPr lang="ta-IN" dirty="0" smtClean="0"/>
              <a:t>a </a:t>
            </a:r>
            <a:r>
              <a:rPr lang="en-US" dirty="0" smtClean="0">
                <a:latin typeface="Verdana"/>
              </a:rPr>
              <a:t>preferred term B (or more) within a single project or shared between different projects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correspond to</a:t>
            </a:r>
            <a:r>
              <a:rPr lang="en-US" dirty="0" smtClean="0">
                <a:latin typeface="Verdana"/>
              </a:rPr>
              <a:t> different concepts, or </a:t>
            </a:r>
            <a:r>
              <a:rPr lang="ta-IN" dirty="0" smtClean="0"/>
              <a:t>a </a:t>
            </a:r>
            <a:r>
              <a:rPr lang="en-US" dirty="0" smtClean="0">
                <a:latin typeface="Verdana"/>
              </a:rPr>
              <a:t>preferred term A and </a:t>
            </a:r>
            <a:r>
              <a:rPr lang="ta-IN" dirty="0" smtClean="0"/>
              <a:t>a </a:t>
            </a:r>
            <a:r>
              <a:rPr lang="en-US" dirty="0" smtClean="0">
                <a:latin typeface="Verdana"/>
              </a:rPr>
              <a:t>preferred term B (or more)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correspond to</a:t>
            </a:r>
            <a:r>
              <a:rPr lang="en-US" dirty="0" smtClean="0">
                <a:latin typeface="Verdana"/>
              </a:rPr>
              <a:t> similar concepts, with specific meanings within the framework of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a particular subject field (domain</a:t>
            </a:r>
            <a:r>
              <a:rPr lang="ta-IN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)</a:t>
            </a:r>
            <a:r>
              <a:rPr lang="en-US" dirty="0" smtClean="0">
                <a:latin typeface="Verdana"/>
              </a:rPr>
              <a:t>, but different enough to justify their existence as separate entries in the </a:t>
            </a:r>
            <a:r>
              <a:rPr lang="en-US" dirty="0" err="1" smtClean="0">
                <a:latin typeface="Verdana"/>
              </a:rPr>
              <a:t>termbase</a:t>
            </a:r>
            <a:r>
              <a:rPr lang="en-US" dirty="0" smtClean="0">
                <a:latin typeface="Verdana"/>
              </a:rPr>
              <a:t>.</a:t>
            </a:r>
            <a:endParaRPr lang="hr-HR" dirty="0" smtClean="0">
              <a:latin typeface="Verdana"/>
            </a:endParaRPr>
          </a:p>
          <a:p>
            <a:endParaRPr lang="hr-HR" dirty="0" smtClean="0">
              <a:latin typeface="Verdana"/>
            </a:endParaRPr>
          </a:p>
          <a:p>
            <a:endParaRPr lang="hr-HR" dirty="0" smtClean="0">
              <a:latin typeface="Verdana"/>
            </a:endParaRPr>
          </a:p>
          <a:p>
            <a:endParaRPr lang="hr-HR" dirty="0" smtClean="0">
              <a:latin typeface="Verdana"/>
            </a:endParaRPr>
          </a:p>
          <a:p>
            <a:pPr lvl="0"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endParaRPr lang="hr-HR" dirty="0">
              <a:latin typeface="Verdan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326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ty-q-c-1024-768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5843" y="998621"/>
            <a:ext cx="7265631" cy="51628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struna.ihjj.hr</a:t>
            </a:r>
            <a:r>
              <a:rPr lang="en-US" dirty="0" smtClean="0"/>
              <a:t>/en/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156411"/>
            <a:ext cx="7756263" cy="842210"/>
          </a:xfrm>
        </p:spPr>
        <p:txBody>
          <a:bodyPr/>
          <a:lstStyle/>
          <a:p>
            <a:r>
              <a:rPr lang="hr-HR" sz="4000" dirty="0" smtClean="0"/>
              <a:t>Search engine</a:t>
            </a:r>
            <a:endParaRPr lang="en-US" sz="4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21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ty-q-c-1024-768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5154" y="998621"/>
            <a:ext cx="6767008" cy="51628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struna.ihjj.hr</a:t>
            </a:r>
            <a:r>
              <a:rPr lang="en-US" dirty="0" smtClean="0"/>
              <a:t>/en/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156411"/>
            <a:ext cx="7756263" cy="842210"/>
          </a:xfrm>
        </p:spPr>
        <p:txBody>
          <a:bodyPr/>
          <a:lstStyle/>
          <a:p>
            <a:r>
              <a:rPr lang="hr-HR" sz="3600" dirty="0" smtClean="0"/>
              <a:t>Homonymy – example 1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2093495" y="3007895"/>
            <a:ext cx="481263" cy="4331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21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ty-q-c-1024-768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1964" y="854242"/>
            <a:ext cx="7029510" cy="530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struna.ihjj.hr</a:t>
            </a:r>
            <a:r>
              <a:rPr lang="en-US" dirty="0" smtClean="0"/>
              <a:t>/en/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156411"/>
            <a:ext cx="7756263" cy="842210"/>
          </a:xfrm>
        </p:spPr>
        <p:txBody>
          <a:bodyPr/>
          <a:lstStyle/>
          <a:p>
            <a:r>
              <a:rPr lang="hr-HR" sz="3200" dirty="0" smtClean="0"/>
              <a:t>Homonymy – example 1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124199" y="4162927"/>
            <a:ext cx="1423737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6811" y="5185611"/>
            <a:ext cx="1720515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21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ty-q-c-1024-768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9248" y="998621"/>
            <a:ext cx="6418820" cy="516282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struna.ihjj.hr</a:t>
            </a:r>
            <a:r>
              <a:rPr lang="en-US" dirty="0" smtClean="0"/>
              <a:t>/en/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156411"/>
            <a:ext cx="7756263" cy="842210"/>
          </a:xfrm>
        </p:spPr>
        <p:txBody>
          <a:bodyPr/>
          <a:lstStyle/>
          <a:p>
            <a:r>
              <a:rPr lang="hr-HR" sz="4000" dirty="0" smtClean="0"/>
              <a:t>Homonymy – example 1</a:t>
            </a:r>
            <a:endParaRPr lang="en-US" sz="4000" dirty="0"/>
          </a:p>
        </p:txBody>
      </p:sp>
      <p:sp>
        <p:nvSpPr>
          <p:cNvPr id="9" name="Oval 8"/>
          <p:cNvSpPr/>
          <p:nvPr/>
        </p:nvSpPr>
        <p:spPr>
          <a:xfrm>
            <a:off x="3308684" y="4463716"/>
            <a:ext cx="926432" cy="7579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08684" y="5378116"/>
            <a:ext cx="2923674" cy="385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21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ty-q-c-1024-768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8490" y="998621"/>
            <a:ext cx="8075702" cy="482088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struna.ihjj.hr</a:t>
            </a:r>
            <a:r>
              <a:rPr lang="en-US" dirty="0" smtClean="0"/>
              <a:t>/en/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156411"/>
            <a:ext cx="7756263" cy="842210"/>
          </a:xfrm>
        </p:spPr>
        <p:txBody>
          <a:bodyPr/>
          <a:lstStyle/>
          <a:p>
            <a:r>
              <a:rPr lang="hr-HR" sz="4000" dirty="0" smtClean="0"/>
              <a:t>Homonymy – example 2</a:t>
            </a:r>
            <a:endParaRPr lang="en-US" sz="4000" dirty="0"/>
          </a:p>
        </p:txBody>
      </p:sp>
      <p:sp>
        <p:nvSpPr>
          <p:cNvPr id="9" name="Oval 8"/>
          <p:cNvSpPr/>
          <p:nvPr/>
        </p:nvSpPr>
        <p:spPr>
          <a:xfrm>
            <a:off x="6388768" y="4259180"/>
            <a:ext cx="926432" cy="5654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88768" y="4824664"/>
            <a:ext cx="926432" cy="8422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cxnSp>
        <p:nvCxnSpPr>
          <p:cNvPr id="10" name="Straight Arrow Connector 9"/>
          <p:cNvCxnSpPr>
            <a:stCxn id="9" idx="6"/>
          </p:cNvCxnSpPr>
          <p:nvPr/>
        </p:nvCxnSpPr>
        <p:spPr>
          <a:xfrm flipV="1">
            <a:off x="7315200" y="4053101"/>
            <a:ext cx="421105" cy="4888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72720" y="3791490"/>
            <a:ext cx="1191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latin typeface="Verdana"/>
              </a:rPr>
              <a:t>weather</a:t>
            </a:r>
            <a:endParaRPr lang="hr-HR" sz="1400" dirty="0">
              <a:latin typeface="Verdana"/>
            </a:endParaRPr>
          </a:p>
        </p:txBody>
      </p:sp>
      <p:cxnSp>
        <p:nvCxnSpPr>
          <p:cNvPr id="17" name="Straight Arrow Connector 16"/>
          <p:cNvCxnSpPr>
            <a:stCxn id="7" idx="6"/>
          </p:cNvCxnSpPr>
          <p:nvPr/>
        </p:nvCxnSpPr>
        <p:spPr>
          <a:xfrm flipV="1">
            <a:off x="7315200" y="5209674"/>
            <a:ext cx="625642" cy="36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40842" y="5029200"/>
            <a:ext cx="661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Verdana"/>
              </a:rPr>
              <a:t>time</a:t>
            </a:r>
            <a:endParaRPr lang="hr-HR" sz="1600" dirty="0">
              <a:latin typeface="Verdan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21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ty-q-c-1024-768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0139" y="998621"/>
            <a:ext cx="5912403" cy="482088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struna.ihjj.hr</a:t>
            </a:r>
            <a:r>
              <a:rPr lang="en-US" dirty="0" smtClean="0"/>
              <a:t>/en/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156411"/>
            <a:ext cx="7756263" cy="842210"/>
          </a:xfrm>
        </p:spPr>
        <p:txBody>
          <a:bodyPr/>
          <a:lstStyle/>
          <a:p>
            <a:r>
              <a:rPr lang="hr-HR" sz="4000" dirty="0" smtClean="0"/>
              <a:t>Homonymy – example 2</a:t>
            </a:r>
            <a:endParaRPr lang="en-US" sz="4000" dirty="0"/>
          </a:p>
        </p:txBody>
      </p:sp>
      <p:sp>
        <p:nvSpPr>
          <p:cNvPr id="9" name="Oval 8"/>
          <p:cNvSpPr/>
          <p:nvPr/>
        </p:nvSpPr>
        <p:spPr>
          <a:xfrm>
            <a:off x="4121195" y="3791490"/>
            <a:ext cx="1395663" cy="6704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33537" y="5221705"/>
            <a:ext cx="1684421" cy="3970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121195" y="4461966"/>
            <a:ext cx="571121" cy="7597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21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ty-q-c-1024-768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6114" y="1062518"/>
            <a:ext cx="5912403" cy="46930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struna.ihjj.hr</a:t>
            </a:r>
            <a:r>
              <a:rPr lang="en-US" dirty="0" smtClean="0"/>
              <a:t>/en/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156411"/>
            <a:ext cx="7756263" cy="842210"/>
          </a:xfrm>
        </p:spPr>
        <p:txBody>
          <a:bodyPr/>
          <a:lstStyle/>
          <a:p>
            <a:r>
              <a:rPr lang="hr-HR" sz="4000" dirty="0" smtClean="0"/>
              <a:t>Homonymy – example 2</a:t>
            </a:r>
            <a:endParaRPr lang="en-US" sz="4000" dirty="0"/>
          </a:p>
        </p:txBody>
      </p:sp>
      <p:sp>
        <p:nvSpPr>
          <p:cNvPr id="9" name="Oval 8"/>
          <p:cNvSpPr/>
          <p:nvPr/>
        </p:nvSpPr>
        <p:spPr>
          <a:xfrm>
            <a:off x="3633537" y="3791490"/>
            <a:ext cx="487658" cy="6704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33537" y="5221705"/>
            <a:ext cx="2574758" cy="3970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cxnSp>
        <p:nvCxnSpPr>
          <p:cNvPr id="10" name="Straight Arrow Connector 9"/>
          <p:cNvCxnSpPr>
            <a:stCxn id="9" idx="4"/>
          </p:cNvCxnSpPr>
          <p:nvPr/>
        </p:nvCxnSpPr>
        <p:spPr>
          <a:xfrm>
            <a:off x="3877366" y="4461966"/>
            <a:ext cx="56960" cy="7597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21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972401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Verdana"/>
              </a:rPr>
              <a:t>1</a:t>
            </a:r>
            <a:r>
              <a:rPr lang="en-US" dirty="0" smtClean="0">
                <a:latin typeface="Verdana"/>
              </a:rPr>
              <a:t>. </a:t>
            </a:r>
            <a:r>
              <a:rPr lang="hr-HR" dirty="0" smtClean="0">
                <a:latin typeface="Verdana"/>
              </a:rPr>
              <a:t>Going public</a:t>
            </a:r>
            <a:endParaRPr lang="en-US" dirty="0" smtClean="0">
              <a:latin typeface="Verdana"/>
            </a:endParaRPr>
          </a:p>
          <a:p>
            <a:endParaRPr lang="en-US" dirty="0">
              <a:latin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struna.ihjj.hr</a:t>
            </a:r>
            <a:r>
              <a:rPr lang="en-US" sz="1100" dirty="0" smtClean="0"/>
              <a:t>/en/</a:t>
            </a:r>
            <a:endParaRPr lang="en-US" sz="1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Motivation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248" y="2815388"/>
            <a:ext cx="77455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>
                <a:latin typeface="Verdana"/>
              </a:rPr>
              <a:t>The Croatian languag</a:t>
            </a:r>
            <a:r>
              <a:rPr lang="ta-IN" dirty="0" smtClean="0">
                <a:latin typeface="Verdana"/>
              </a:rPr>
              <a:t>e has </a:t>
            </a:r>
            <a:r>
              <a:rPr lang="hr-HR" dirty="0" smtClean="0">
                <a:latin typeface="Verdana"/>
              </a:rPr>
              <a:t>travelled a long wa</a:t>
            </a:r>
            <a:r>
              <a:rPr lang="ta-IN" dirty="0" smtClean="0">
                <a:latin typeface="Verdana"/>
              </a:rPr>
              <a:t>y</a:t>
            </a:r>
            <a:r>
              <a:rPr lang="hr-HR" dirty="0" smtClean="0">
                <a:latin typeface="Verdana"/>
              </a:rPr>
              <a:t> to its complete independence and international acknowledgment 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Verdana"/>
              </a:rPr>
              <a:t>T</a:t>
            </a:r>
            <a:r>
              <a:rPr lang="en-US" dirty="0" err="1" smtClean="0">
                <a:latin typeface="Verdana"/>
              </a:rPr>
              <a:t>erminology</a:t>
            </a:r>
            <a:r>
              <a:rPr lang="en-US" dirty="0" smtClean="0">
                <a:latin typeface="Verdana"/>
              </a:rPr>
              <a:t> in Croatia is a young discipline,</a:t>
            </a:r>
            <a:r>
              <a:rPr lang="hr-HR" dirty="0" smtClean="0">
                <a:latin typeface="Verdana"/>
              </a:rPr>
              <a:t> </a:t>
            </a:r>
            <a:r>
              <a:rPr lang="en-US" dirty="0" smtClean="0">
                <a:latin typeface="Verdana"/>
              </a:rPr>
              <a:t>although its beginnings can be traced back </a:t>
            </a:r>
            <a:r>
              <a:rPr lang="ta-IN" dirty="0" smtClean="0">
                <a:latin typeface="Verdana"/>
              </a:rPr>
              <a:t>to </a:t>
            </a:r>
            <a:r>
              <a:rPr lang="en-US" dirty="0" smtClean="0">
                <a:latin typeface="Verdana"/>
              </a:rPr>
              <a:t>the 19</a:t>
            </a:r>
            <a:r>
              <a:rPr lang="en-US" baseline="30000" dirty="0" smtClean="0">
                <a:latin typeface="Verdana"/>
              </a:rPr>
              <a:t>th</a:t>
            </a:r>
            <a:r>
              <a:rPr lang="en-US" dirty="0" smtClean="0">
                <a:latin typeface="Verdana"/>
              </a:rPr>
              <a:t> century</a:t>
            </a:r>
            <a:endParaRPr lang="hr-HR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Verdana"/>
              </a:rPr>
              <a:t>Struna – </a:t>
            </a:r>
            <a:r>
              <a:rPr lang="en-US" dirty="0" smtClean="0">
                <a:latin typeface="Verdana"/>
              </a:rPr>
              <a:t>Development of Croatian Special Field Terminology, a process of terminology </a:t>
            </a:r>
            <a:r>
              <a:rPr lang="en-US" dirty="0" err="1" smtClean="0">
                <a:latin typeface="Verdana"/>
              </a:rPr>
              <a:t>restandardization</a:t>
            </a:r>
            <a:r>
              <a:rPr lang="en-US" dirty="0" smtClean="0">
                <a:latin typeface="Verdana"/>
              </a:rPr>
              <a:t> </a:t>
            </a:r>
            <a:endParaRPr lang="hr-HR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Verdana"/>
              </a:rPr>
              <a:t>Opening of the Struna search engine on February 21</a:t>
            </a:r>
            <a:r>
              <a:rPr lang="hr-HR" baseline="30000" dirty="0" smtClean="0">
                <a:latin typeface="Verdana"/>
              </a:rPr>
              <a:t>st</a:t>
            </a:r>
            <a:r>
              <a:rPr lang="hr-HR" dirty="0" smtClean="0">
                <a:latin typeface="Verdana"/>
              </a:rPr>
              <a:t>, 2012 – data harmonization process was a necessity</a:t>
            </a:r>
          </a:p>
          <a:p>
            <a:endParaRPr lang="hr-HR" dirty="0" smtClean="0">
              <a:latin typeface="Verdana"/>
            </a:endParaRPr>
          </a:p>
          <a:p>
            <a:endParaRPr lang="hr-HR" dirty="0" smtClean="0">
              <a:latin typeface="Verdana"/>
            </a:endParaRPr>
          </a:p>
          <a:p>
            <a:endParaRPr lang="hr-HR" dirty="0" smtClean="0">
              <a:latin typeface="Verdan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326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8"/>
            <a:ext cx="7745506" cy="745224"/>
          </a:xfrm>
        </p:spPr>
        <p:txBody>
          <a:bodyPr>
            <a:normAutofit fontScale="92500"/>
          </a:bodyPr>
          <a:lstStyle/>
          <a:p>
            <a:pPr hangingPunct="0"/>
            <a:r>
              <a:rPr lang="en-US" dirty="0" smtClean="0">
                <a:latin typeface="Verdana"/>
              </a:rPr>
              <a:t>The following cases were classified as </a:t>
            </a:r>
            <a:r>
              <a:rPr lang="hr-HR" dirty="0" smtClean="0">
                <a:latin typeface="Verdana"/>
              </a:rPr>
              <a:t>syn</a:t>
            </a:r>
            <a:r>
              <a:rPr lang="en-US" dirty="0" err="1" smtClean="0">
                <a:latin typeface="Verdana"/>
              </a:rPr>
              <a:t>onyms</a:t>
            </a:r>
            <a:r>
              <a:rPr lang="en-US" dirty="0" smtClean="0">
                <a:latin typeface="Verdana"/>
              </a:rPr>
              <a:t>:</a:t>
            </a:r>
            <a:endParaRPr lang="hr-HR" dirty="0" smtClean="0">
              <a:latin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struna.ihjj.hr</a:t>
            </a:r>
            <a:r>
              <a:rPr lang="en-US" sz="1100" dirty="0" smtClean="0"/>
              <a:t>/en/</a:t>
            </a:r>
            <a:endParaRPr lang="en-US" sz="1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Synonymy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248" y="2808514"/>
            <a:ext cx="7745505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r-HR" dirty="0" smtClean="0">
              <a:latin typeface="Verdana"/>
            </a:endParaRPr>
          </a:p>
          <a:p>
            <a:pPr hangingPunct="0"/>
            <a:r>
              <a:rPr lang="en-US" sz="2400" dirty="0" smtClean="0">
                <a:latin typeface="Verdana"/>
              </a:rPr>
              <a:t>Where</a:t>
            </a:r>
            <a:r>
              <a:rPr lang="ta-IN" sz="2400" dirty="0" smtClean="0"/>
              <a:t> a</a:t>
            </a:r>
            <a:r>
              <a:rPr lang="en-US" sz="2400" dirty="0" smtClean="0">
                <a:latin typeface="Verdana"/>
              </a:rPr>
              <a:t> preferred term A and </a:t>
            </a:r>
            <a:r>
              <a:rPr lang="ta-IN" sz="2400" dirty="0" smtClean="0"/>
              <a:t>a </a:t>
            </a:r>
            <a:r>
              <a:rPr lang="en-US" sz="2400" dirty="0" smtClean="0">
                <a:latin typeface="Verdana"/>
              </a:rPr>
              <a:t>preferred term B (or more) </a:t>
            </a:r>
            <a:r>
              <a:rPr lang="en-US" sz="2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correspond</a:t>
            </a:r>
            <a:r>
              <a:rPr lang="en-US" sz="2400" dirty="0" smtClean="0">
                <a:latin typeface="Verdana"/>
              </a:rPr>
              <a:t> to similar concepts and their subject domains and specific meanings within the framework of </a:t>
            </a:r>
            <a:r>
              <a:rPr lang="en-US" sz="2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a particular subject field (domain</a:t>
            </a:r>
            <a:r>
              <a:rPr lang="ta-IN" sz="2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) </a:t>
            </a:r>
            <a:r>
              <a:rPr lang="en-US" sz="2400" dirty="0" smtClean="0">
                <a:latin typeface="Verdana"/>
              </a:rPr>
              <a:t>are almost identical. In such cases, the working group, together with field</a:t>
            </a:r>
            <a:r>
              <a:rPr lang="ta-IN" sz="2400" dirty="0" smtClean="0"/>
              <a:t>/subject</a:t>
            </a:r>
            <a:r>
              <a:rPr lang="en-US" sz="2400" dirty="0" smtClean="0">
                <a:latin typeface="Verdana"/>
              </a:rPr>
              <a:t> experts and other coordinating partners, proposed one of the following two methods</a:t>
            </a:r>
            <a:endParaRPr lang="hr-HR" sz="2400" dirty="0" smtClean="0">
              <a:latin typeface="Verdana"/>
            </a:endParaRPr>
          </a:p>
          <a:p>
            <a:endParaRPr lang="hr-HR" sz="2400" dirty="0" smtClean="0">
              <a:latin typeface="Verdana"/>
            </a:endParaRPr>
          </a:p>
          <a:p>
            <a:endParaRPr lang="hr-HR" dirty="0" smtClean="0">
              <a:latin typeface="Verdana"/>
            </a:endParaRPr>
          </a:p>
          <a:p>
            <a:pPr lvl="0"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endParaRPr lang="hr-HR" dirty="0">
              <a:latin typeface="Verdan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326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8"/>
            <a:ext cx="7745506" cy="745224"/>
          </a:xfrm>
        </p:spPr>
        <p:txBody>
          <a:bodyPr>
            <a:normAutofit/>
          </a:bodyPr>
          <a:lstStyle/>
          <a:p>
            <a:pPr hangingPunct="0"/>
            <a:r>
              <a:rPr lang="hr-HR" dirty="0" smtClean="0">
                <a:latin typeface="Verdana"/>
              </a:rPr>
              <a:t>Two methods: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struna.ihjj.hr</a:t>
            </a:r>
            <a:r>
              <a:rPr lang="en-US" sz="1100" dirty="0" smtClean="0"/>
              <a:t>/en/</a:t>
            </a:r>
            <a:endParaRPr lang="en-US" sz="1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Synonymy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248" y="2808514"/>
            <a:ext cx="774550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r-HR" dirty="0" smtClean="0">
              <a:latin typeface="Verdana"/>
            </a:endParaRPr>
          </a:p>
          <a:p>
            <a:pPr marL="342900" indent="-342900" hangingPunct="0">
              <a:buFont typeface="+mj-lt"/>
              <a:buAutoNum type="alphaUcPeriod"/>
            </a:pPr>
            <a:r>
              <a:rPr lang="en-GB" sz="2000" dirty="0" smtClean="0">
                <a:latin typeface="Verdana"/>
              </a:rPr>
              <a:t>Method A – If, from a </a:t>
            </a:r>
            <a:r>
              <a:rPr lang="en-GB" sz="2000" dirty="0" err="1" smtClean="0">
                <a:latin typeface="Verdana"/>
              </a:rPr>
              <a:t>terminographical</a:t>
            </a:r>
            <a:r>
              <a:rPr lang="en-GB" sz="2000" dirty="0" smtClean="0">
                <a:latin typeface="Verdana"/>
              </a:rPr>
              <a:t> point of view, one of the entries encompasses the concept in a more satisfactory way than the other(s), the working group proposes that only that entry remain visible to the public, and </a:t>
            </a:r>
            <a:endParaRPr lang="hr-HR" sz="2000" dirty="0" smtClean="0">
              <a:latin typeface="Verdana"/>
            </a:endParaRPr>
          </a:p>
          <a:p>
            <a:pPr marL="342900" indent="-342900" hangingPunct="0">
              <a:buFont typeface="+mj-lt"/>
              <a:buAutoNum type="alphaUcPeriod"/>
            </a:pPr>
            <a:r>
              <a:rPr lang="en-GB" sz="2000" dirty="0" smtClean="0">
                <a:latin typeface="Verdana"/>
              </a:rPr>
              <a:t>Method B – If, from a </a:t>
            </a:r>
            <a:r>
              <a:rPr lang="en-GB" sz="2000" dirty="0" err="1" smtClean="0">
                <a:latin typeface="Verdana"/>
              </a:rPr>
              <a:t>terminographical</a:t>
            </a:r>
            <a:r>
              <a:rPr lang="en-GB" sz="2000" dirty="0" smtClean="0">
                <a:latin typeface="Verdana"/>
              </a:rPr>
              <a:t> point of view, none of the entries encompasses the concept in a satisfactory manner, the working group takes all data from given entries into account and harmonizes the definition in order to consolidate them into a single entry in the </a:t>
            </a:r>
            <a:r>
              <a:rPr lang="en-GB" sz="2000" dirty="0" err="1" smtClean="0">
                <a:latin typeface="Verdana"/>
              </a:rPr>
              <a:t>termbase</a:t>
            </a:r>
            <a:r>
              <a:rPr lang="en-GB" sz="2000" dirty="0" smtClean="0">
                <a:latin typeface="Verdana"/>
              </a:rPr>
              <a:t>.</a:t>
            </a:r>
            <a:endParaRPr lang="hr-HR" sz="2000" dirty="0" smtClean="0">
              <a:latin typeface="Verdana"/>
            </a:endParaRPr>
          </a:p>
          <a:p>
            <a:pPr marL="342900" indent="-342900" hangingPunct="0"/>
            <a:endParaRPr lang="hr-HR" dirty="0" smtClean="0">
              <a:latin typeface="Verdana"/>
            </a:endParaRPr>
          </a:p>
          <a:p>
            <a:endParaRPr lang="hr-HR" dirty="0" smtClean="0">
              <a:latin typeface="Verdana"/>
            </a:endParaRPr>
          </a:p>
          <a:p>
            <a:endParaRPr lang="hr-HR" dirty="0" smtClean="0">
              <a:latin typeface="Verdana"/>
            </a:endParaRPr>
          </a:p>
          <a:p>
            <a:pPr lvl="0"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endParaRPr lang="hr-HR" dirty="0">
              <a:latin typeface="Verdan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326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8"/>
            <a:ext cx="7745506" cy="745224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Verdana"/>
              </a:rPr>
              <a:t>Initial statistics</a:t>
            </a:r>
            <a:endParaRPr lang="en-US" dirty="0">
              <a:latin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struna.ihjj.hr</a:t>
            </a:r>
            <a:r>
              <a:rPr lang="en-US" sz="1100" dirty="0" smtClean="0"/>
              <a:t>/en/</a:t>
            </a:r>
            <a:endParaRPr lang="en-US" sz="1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Synonymy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248" y="2808514"/>
            <a:ext cx="77455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r-HR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endParaRPr lang="hr-HR" dirty="0" smtClean="0">
              <a:latin typeface="Verdana"/>
            </a:endParaRPr>
          </a:p>
          <a:p>
            <a:endParaRPr lang="hr-HR" dirty="0" smtClean="0">
              <a:latin typeface="Verdana"/>
            </a:endParaRPr>
          </a:p>
          <a:p>
            <a:pPr lvl="0"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endParaRPr lang="hr-HR" dirty="0">
              <a:latin typeface="Verdana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407695" y="2808514"/>
          <a:ext cx="5871410" cy="314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2295524" y="2662988"/>
          <a:ext cx="5236244" cy="3292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1983456" y="2662988"/>
          <a:ext cx="5055018" cy="3498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326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ty-q-c-1024-768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8490" y="794084"/>
            <a:ext cx="7756263" cy="52725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struna.ihjj.hr</a:t>
            </a:r>
            <a:r>
              <a:rPr lang="en-US" dirty="0" smtClean="0"/>
              <a:t>/en/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156411"/>
            <a:ext cx="7756263" cy="637673"/>
          </a:xfrm>
        </p:spPr>
        <p:txBody>
          <a:bodyPr/>
          <a:lstStyle/>
          <a:p>
            <a:r>
              <a:rPr lang="hr-HR" sz="2800" dirty="0" smtClean="0"/>
              <a:t>Synonymy method A – example</a:t>
            </a:r>
            <a:endParaRPr lang="en-US" sz="2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21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ty-q-c-1024-768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3492" y="668340"/>
            <a:ext cx="8223465" cy="549310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struna.ihjj.hr</a:t>
            </a:r>
            <a:r>
              <a:rPr lang="en-US" dirty="0" smtClean="0"/>
              <a:t>/en/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156411"/>
            <a:ext cx="7468921" cy="553452"/>
          </a:xfrm>
        </p:spPr>
        <p:txBody>
          <a:bodyPr/>
          <a:lstStyle/>
          <a:p>
            <a:r>
              <a:rPr lang="hr-HR" sz="2800" dirty="0" smtClean="0"/>
              <a:t>Synonymy method A – example</a:t>
            </a:r>
            <a:endParaRPr lang="en-US" sz="2800" dirty="0"/>
          </a:p>
        </p:txBody>
      </p:sp>
      <p:sp>
        <p:nvSpPr>
          <p:cNvPr id="6" name="Diamond 5"/>
          <p:cNvSpPr/>
          <p:nvPr/>
        </p:nvSpPr>
        <p:spPr>
          <a:xfrm>
            <a:off x="1840832" y="709863"/>
            <a:ext cx="1283368" cy="121519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cxnSp>
        <p:nvCxnSpPr>
          <p:cNvPr id="8" name="Straight Arrow Connector 7"/>
          <p:cNvCxnSpPr>
            <a:stCxn id="6" idx="3"/>
            <a:endCxn id="9" idx="1"/>
          </p:cNvCxnSpPr>
          <p:nvPr/>
        </p:nvCxnSpPr>
        <p:spPr>
          <a:xfrm flipV="1">
            <a:off x="3124200" y="879140"/>
            <a:ext cx="1532021" cy="438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56221" y="709863"/>
            <a:ext cx="4090736" cy="338554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Verdana"/>
              </a:rPr>
              <a:t>Term included in the search engine</a:t>
            </a:r>
            <a:endParaRPr lang="hr-HR" sz="1600" dirty="0">
              <a:latin typeface="Verdan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21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ty-q-c-1024-768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250" y="668340"/>
            <a:ext cx="8152424" cy="549310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struna.ihjj.hr</a:t>
            </a:r>
            <a:r>
              <a:rPr lang="en-US" dirty="0" smtClean="0"/>
              <a:t>/en/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156411"/>
            <a:ext cx="7468921" cy="553452"/>
          </a:xfrm>
        </p:spPr>
        <p:txBody>
          <a:bodyPr/>
          <a:lstStyle/>
          <a:p>
            <a:r>
              <a:rPr lang="hr-HR" sz="2800" dirty="0" smtClean="0"/>
              <a:t>Synonymy method A – example</a:t>
            </a:r>
            <a:endParaRPr lang="en-US" sz="2800" dirty="0"/>
          </a:p>
        </p:txBody>
      </p:sp>
      <p:sp>
        <p:nvSpPr>
          <p:cNvPr id="6" name="Diamond 5"/>
          <p:cNvSpPr/>
          <p:nvPr/>
        </p:nvSpPr>
        <p:spPr>
          <a:xfrm>
            <a:off x="1840832" y="926433"/>
            <a:ext cx="1118936" cy="87830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1527" y="709863"/>
            <a:ext cx="4247148" cy="338554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Verdana"/>
              </a:rPr>
              <a:t>Term excluded from the search engine</a:t>
            </a:r>
            <a:endParaRPr lang="hr-HR" sz="1600" dirty="0">
              <a:latin typeface="Verdana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 flipV="1">
            <a:off x="2959768" y="926433"/>
            <a:ext cx="1431759" cy="439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21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ty-q-c-1024-768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0994" y="733926"/>
            <a:ext cx="7384699" cy="53983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struna.ihjj.hr</a:t>
            </a:r>
            <a:r>
              <a:rPr lang="en-US" dirty="0" smtClean="0"/>
              <a:t>/en/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156411"/>
            <a:ext cx="7756263" cy="577515"/>
          </a:xfrm>
        </p:spPr>
        <p:txBody>
          <a:bodyPr/>
          <a:lstStyle/>
          <a:p>
            <a:r>
              <a:rPr lang="hr-HR" sz="2800" dirty="0" smtClean="0"/>
              <a:t>Synonymy method A – example</a:t>
            </a:r>
            <a:endParaRPr lang="en-US" sz="2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21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ty-q-c-1024-768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8490" y="733926"/>
            <a:ext cx="7762895" cy="54275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struna.ihjj.hr</a:t>
            </a:r>
            <a:r>
              <a:rPr lang="en-US" dirty="0" smtClean="0"/>
              <a:t>/en/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156411"/>
            <a:ext cx="7756263" cy="577515"/>
          </a:xfrm>
        </p:spPr>
        <p:txBody>
          <a:bodyPr/>
          <a:lstStyle/>
          <a:p>
            <a:r>
              <a:rPr lang="hr-HR" sz="2800" dirty="0" smtClean="0"/>
              <a:t>Synonymy method B – example</a:t>
            </a:r>
            <a:endParaRPr lang="en-US" sz="2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21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ty-q-c-1024-768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5136" y="733926"/>
            <a:ext cx="6749603" cy="54275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struna.ihjj.hr</a:t>
            </a:r>
            <a:r>
              <a:rPr lang="en-US" dirty="0" smtClean="0"/>
              <a:t>/en/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156411"/>
            <a:ext cx="7756263" cy="577515"/>
          </a:xfrm>
        </p:spPr>
        <p:txBody>
          <a:bodyPr/>
          <a:lstStyle/>
          <a:p>
            <a:r>
              <a:rPr lang="hr-HR" sz="2800" dirty="0" smtClean="0"/>
              <a:t>Synonymy method B example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56312" y="4500748"/>
            <a:ext cx="30282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80261" y="5023262"/>
            <a:ext cx="376051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77441" y="5557652"/>
            <a:ext cx="30282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77441" y="6080166"/>
            <a:ext cx="30282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411185" y="4408714"/>
            <a:ext cx="469077" cy="1840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11185" y="4931228"/>
            <a:ext cx="469076" cy="1840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2256312" y="4931228"/>
            <a:ext cx="71252" cy="1840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3124200" y="5373584"/>
            <a:ext cx="78179" cy="1840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sp>
        <p:nvSpPr>
          <p:cNvPr id="22" name="Left Brace 21"/>
          <p:cNvSpPr/>
          <p:nvPr/>
        </p:nvSpPr>
        <p:spPr>
          <a:xfrm>
            <a:off x="2559132" y="5373584"/>
            <a:ext cx="71252" cy="1840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sp>
        <p:nvSpPr>
          <p:cNvPr id="23" name="Left Brace 22"/>
          <p:cNvSpPr/>
          <p:nvPr/>
        </p:nvSpPr>
        <p:spPr>
          <a:xfrm>
            <a:off x="2327564" y="5977374"/>
            <a:ext cx="71252" cy="1840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sp>
        <p:nvSpPr>
          <p:cNvPr id="24" name="Right Brace 23"/>
          <p:cNvSpPr/>
          <p:nvPr/>
        </p:nvSpPr>
        <p:spPr>
          <a:xfrm>
            <a:off x="3046021" y="5977374"/>
            <a:ext cx="78179" cy="1840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sp>
        <p:nvSpPr>
          <p:cNvPr id="26" name="Right Brace 25"/>
          <p:cNvSpPr/>
          <p:nvPr/>
        </p:nvSpPr>
        <p:spPr>
          <a:xfrm>
            <a:off x="3046021" y="4931228"/>
            <a:ext cx="78179" cy="1840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559132" y="4408714"/>
            <a:ext cx="726177" cy="92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85309" y="4317274"/>
            <a:ext cx="2168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smtClean="0">
                <a:latin typeface="Verdana"/>
              </a:rPr>
              <a:t>no related concept</a:t>
            </a:r>
            <a:endParaRPr lang="hr-HR" sz="900" dirty="0">
              <a:latin typeface="Verdana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124200" y="4931228"/>
            <a:ext cx="726177" cy="92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202379" y="5373584"/>
            <a:ext cx="726177" cy="92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124200" y="5977374"/>
            <a:ext cx="726177" cy="92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50377" y="4792430"/>
            <a:ext cx="2168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smtClean="0">
                <a:latin typeface="Verdana"/>
              </a:rPr>
              <a:t>electrolitical cell</a:t>
            </a:r>
            <a:endParaRPr lang="hr-HR" sz="900" dirty="0">
              <a:latin typeface="Verdan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28556" y="5234786"/>
            <a:ext cx="2168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smtClean="0">
                <a:latin typeface="Verdana"/>
              </a:rPr>
              <a:t>type of reaction </a:t>
            </a:r>
            <a:endParaRPr lang="hr-HR" sz="900" dirty="0">
              <a:latin typeface="Verdan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50377" y="5838576"/>
            <a:ext cx="2168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smtClean="0">
                <a:latin typeface="Verdana"/>
              </a:rPr>
              <a:t>electrical potential</a:t>
            </a:r>
            <a:endParaRPr lang="hr-HR" sz="900" dirty="0">
              <a:latin typeface="Verdan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21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50" y="2129588"/>
            <a:ext cx="7745506" cy="697831"/>
          </a:xfrm>
        </p:spPr>
        <p:txBody>
          <a:bodyPr>
            <a:normAutofit fontScale="70000" lnSpcReduction="20000"/>
          </a:bodyPr>
          <a:lstStyle/>
          <a:p>
            <a:pPr hangingPunct="0">
              <a:buNone/>
            </a:pPr>
            <a:r>
              <a:rPr lang="hr-HR" dirty="0" smtClean="0">
                <a:solidFill>
                  <a:srgbClr val="FF0000"/>
                </a:solidFill>
                <a:latin typeface="Verdana"/>
              </a:rPr>
              <a:t>anoda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  <a:latin typeface="Verdana"/>
              </a:rPr>
              <a:t> – </a:t>
            </a:r>
            <a:r>
              <a:rPr lang="hr-HR" dirty="0" smtClean="0">
                <a:solidFill>
                  <a:schemeClr val="tx1"/>
                </a:solidFill>
                <a:latin typeface="Verdana"/>
              </a:rPr>
              <a:t>elektroda u elektrolitičkome procesu </a:t>
            </a:r>
          </a:p>
          <a:p>
            <a:pPr hangingPunct="0">
              <a:buNone/>
            </a:pPr>
            <a:r>
              <a:rPr lang="hr-HR" dirty="0" smtClean="0">
                <a:solidFill>
                  <a:schemeClr val="tx1"/>
                </a:solidFill>
                <a:latin typeface="Verdana"/>
              </a:rPr>
              <a:t>na kojoj se odvija elektrodna reakcija </a:t>
            </a:r>
            <a:r>
              <a:rPr lang="hr-HR" dirty="0" smtClean="0">
                <a:solidFill>
                  <a:srgbClr val="00B050"/>
                </a:solidFill>
                <a:latin typeface="Verdana"/>
              </a:rPr>
              <a:t>oksidacije </a:t>
            </a:r>
            <a:r>
              <a:rPr lang="hr-HR" sz="1800" dirty="0" smtClean="0">
                <a:solidFill>
                  <a:srgbClr val="E33C2F"/>
                </a:solidFill>
                <a:latin typeface="Verdana"/>
              </a:rPr>
              <a:t>(differentia specifica)</a:t>
            </a:r>
          </a:p>
          <a:p>
            <a:pPr hangingPunct="0">
              <a:buNone/>
            </a:pPr>
            <a:endParaRPr lang="hr-HR" dirty="0" smtClean="0">
              <a:solidFill>
                <a:srgbClr val="00B050"/>
              </a:solidFill>
              <a:latin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struna.ihjj.hr</a:t>
            </a:r>
            <a:r>
              <a:rPr lang="en-US" sz="1100" dirty="0" smtClean="0"/>
              <a:t>/en/</a:t>
            </a:r>
            <a:endParaRPr lang="en-US" sz="1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93949"/>
          </a:xfrm>
        </p:spPr>
        <p:txBody>
          <a:bodyPr/>
          <a:lstStyle/>
          <a:p>
            <a:pPr hangingPunct="0"/>
            <a:r>
              <a:rPr lang="hr-HR" sz="2200" dirty="0" smtClean="0"/>
              <a:t>normalized definition + system of suboordinate terms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250" y="2454442"/>
            <a:ext cx="66039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r-HR" dirty="0" smtClean="0">
              <a:latin typeface="Verdana"/>
            </a:endParaRPr>
          </a:p>
          <a:p>
            <a:pPr marL="342900" indent="-342900" hangingPunct="0"/>
            <a:r>
              <a:rPr lang="hr-HR" sz="2000" dirty="0" smtClean="0">
                <a:latin typeface="Verdana"/>
              </a:rPr>
              <a:t>	</a:t>
            </a:r>
            <a:endParaRPr lang="hr-HR" sz="2000" dirty="0" smtClean="0">
              <a:solidFill>
                <a:schemeClr val="accent6">
                  <a:lumMod val="50000"/>
                </a:schemeClr>
              </a:solidFill>
              <a:latin typeface="Verdana"/>
            </a:endParaRPr>
          </a:p>
          <a:p>
            <a:pPr marL="342900" indent="-342900" hangingPunct="0"/>
            <a:endParaRPr lang="hr-HR" sz="2800" dirty="0" smtClean="0">
              <a:solidFill>
                <a:schemeClr val="accent6">
                  <a:lumMod val="50000"/>
                </a:schemeClr>
              </a:solidFill>
              <a:latin typeface="Verdana"/>
            </a:endParaRPr>
          </a:p>
          <a:p>
            <a:endParaRPr lang="hr-HR" dirty="0" smtClean="0">
              <a:latin typeface="Verdana"/>
            </a:endParaRPr>
          </a:p>
          <a:p>
            <a:pPr lvl="0"/>
            <a:endParaRPr lang="hr-HR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endParaRPr lang="hr-HR" dirty="0">
              <a:latin typeface="Verdana"/>
            </a:endParaRPr>
          </a:p>
        </p:txBody>
      </p:sp>
      <p:pic>
        <p:nvPicPr>
          <p:cNvPr id="10" name="Picture 9" descr="anod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27421"/>
            <a:ext cx="9144000" cy="333402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525253" y="3849868"/>
            <a:ext cx="3031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67463" y="2827420"/>
            <a:ext cx="914400" cy="9144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719785">
            <a:off x="4486835" y="3207838"/>
            <a:ext cx="117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>
                <a:latin typeface="Verdana"/>
              </a:rPr>
              <a:t>replace</a:t>
            </a:r>
            <a:endParaRPr lang="hr-HR" sz="1100" dirty="0">
              <a:latin typeface="Verdan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10426" y="5378116"/>
            <a:ext cx="5933574" cy="9517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498557" y="1275347"/>
            <a:ext cx="312822" cy="998620"/>
          </a:xfrm>
          <a:prstGeom prst="straightConnector1">
            <a:avLst/>
          </a:prstGeom>
          <a:ln w="15875">
            <a:prstDash val="lgDash"/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557211" y="1275347"/>
            <a:ext cx="397042" cy="4102769"/>
          </a:xfrm>
          <a:prstGeom prst="straightConnector1">
            <a:avLst/>
          </a:prstGeom>
          <a:ln w="15875" cap="sq">
            <a:prstDash val="lgDash"/>
            <a:miter lim="800000"/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326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972401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Verdana"/>
              </a:rPr>
              <a:t>2</a:t>
            </a:r>
            <a:r>
              <a:rPr lang="en-US" dirty="0" smtClean="0">
                <a:latin typeface="Verdana"/>
              </a:rPr>
              <a:t>. </a:t>
            </a:r>
            <a:r>
              <a:rPr lang="hr-HR" dirty="0" smtClean="0">
                <a:latin typeface="Verdana"/>
              </a:rPr>
              <a:t>Traditional guidelines for terminological work</a:t>
            </a:r>
            <a:endParaRPr lang="en-US" dirty="0" smtClean="0">
              <a:latin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struna.ihjj.hr</a:t>
            </a:r>
            <a:r>
              <a:rPr lang="en-US" sz="1100" dirty="0" smtClean="0"/>
              <a:t>/en/</a:t>
            </a:r>
            <a:endParaRPr lang="en-US" sz="1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Motivation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248" y="3260025"/>
            <a:ext cx="7745505" cy="4124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Verdana"/>
              </a:rPr>
              <a:t>3.3. </a:t>
            </a:r>
            <a:r>
              <a:rPr lang="hr-HR" b="1" dirty="0" smtClean="0">
                <a:latin typeface="Verdana"/>
              </a:rPr>
              <a:t>definition harmonization</a:t>
            </a:r>
            <a:r>
              <a:rPr lang="hr-HR" dirty="0" smtClean="0">
                <a:latin typeface="Verdana"/>
              </a:rPr>
              <a:t> – activity leading to the description of a </a:t>
            </a:r>
            <a:r>
              <a:rPr lang="hr-HR" dirty="0" smtClean="0">
                <a:solidFill>
                  <a:srgbClr val="FF0000"/>
                </a:solidFill>
                <a:latin typeface="Verdana"/>
              </a:rPr>
              <a:t>harmonized concept </a:t>
            </a:r>
            <a:r>
              <a:rPr lang="hr-HR" dirty="0" smtClean="0">
                <a:latin typeface="Verdana"/>
              </a:rPr>
              <a:t>by an </a:t>
            </a:r>
            <a:r>
              <a:rPr lang="hr-HR" dirty="0" smtClean="0">
                <a:solidFill>
                  <a:srgbClr val="FF0000"/>
                </a:solidFill>
                <a:latin typeface="Verdana"/>
              </a:rPr>
              <a:t>intensional definition </a:t>
            </a:r>
            <a:r>
              <a:rPr lang="hr-HR" dirty="0" smtClean="0">
                <a:latin typeface="Verdana"/>
              </a:rPr>
              <a:t>that reflects the position of the concept in the harmonized concept system</a:t>
            </a:r>
          </a:p>
          <a:p>
            <a:endParaRPr lang="hr-HR" dirty="0" smtClean="0">
              <a:latin typeface="Verdana"/>
            </a:endParaRPr>
          </a:p>
          <a:p>
            <a:r>
              <a:rPr lang="hr-HR" dirty="0" smtClean="0">
                <a:latin typeface="Verdana"/>
              </a:rPr>
              <a:t>3.4. </a:t>
            </a:r>
            <a:r>
              <a:rPr lang="hr-HR" b="1" dirty="0" smtClean="0">
                <a:latin typeface="Verdana"/>
              </a:rPr>
              <a:t>term harmonization</a:t>
            </a:r>
            <a:r>
              <a:rPr lang="hr-HR" dirty="0" smtClean="0">
                <a:latin typeface="Verdana"/>
              </a:rPr>
              <a:t> – activity leading to the </a:t>
            </a:r>
            <a:r>
              <a:rPr lang="hr-HR" dirty="0" smtClean="0">
                <a:solidFill>
                  <a:srgbClr val="FF0000"/>
                </a:solidFill>
                <a:latin typeface="Verdana"/>
              </a:rPr>
              <a:t>selection of designations </a:t>
            </a:r>
            <a:r>
              <a:rPr lang="hr-HR" dirty="0" smtClean="0">
                <a:latin typeface="Verdana"/>
              </a:rPr>
              <a:t>for a harmonized concept either in different languages or within the same language</a:t>
            </a:r>
          </a:p>
          <a:p>
            <a:endParaRPr lang="hr-HR" dirty="0" smtClean="0">
              <a:latin typeface="Verdana"/>
            </a:endParaRPr>
          </a:p>
          <a:p>
            <a:r>
              <a:rPr lang="en-US" sz="1400" dirty="0" smtClean="0">
                <a:latin typeface="Verdana"/>
              </a:rPr>
              <a:t>[</a:t>
            </a:r>
            <a:r>
              <a:rPr lang="en-GB" sz="1400" dirty="0" smtClean="0">
                <a:latin typeface="Verdana"/>
              </a:rPr>
              <a:t>ISO 860:2007 Terminology work – Harmonization of concepts and terms. International Organization for standardization, Geneva (2007)</a:t>
            </a:r>
            <a:r>
              <a:rPr lang="en-US" sz="1400" dirty="0" smtClean="0">
                <a:latin typeface="Verdana"/>
              </a:rPr>
              <a:t>, p. </a:t>
            </a:r>
            <a:r>
              <a:rPr lang="hr-HR" sz="1400" dirty="0" smtClean="0">
                <a:latin typeface="Verdana"/>
              </a:rPr>
              <a:t>2</a:t>
            </a:r>
            <a:r>
              <a:rPr lang="en-US" sz="1400" dirty="0" smtClean="0">
                <a:latin typeface="Verdana"/>
              </a:rPr>
              <a:t>]</a:t>
            </a:r>
            <a:endParaRPr lang="hr-HR" sz="1400" dirty="0" smtClean="0">
              <a:latin typeface="Verdana"/>
            </a:endParaRPr>
          </a:p>
          <a:p>
            <a:endParaRPr lang="hr-HR" dirty="0" smtClean="0">
              <a:latin typeface="Verdana"/>
            </a:endParaRPr>
          </a:p>
          <a:p>
            <a:endParaRPr lang="hr-HR" dirty="0" smtClean="0">
              <a:latin typeface="Verdana"/>
            </a:endParaRPr>
          </a:p>
          <a:p>
            <a:endParaRPr lang="hr-HR" dirty="0" smtClean="0">
              <a:latin typeface="Verdana"/>
            </a:endParaRPr>
          </a:p>
          <a:p>
            <a:endParaRPr lang="hr-HR" dirty="0">
              <a:latin typeface="Verdan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326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ty-q-c-1024-768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6708" y="733926"/>
            <a:ext cx="8028045" cy="524559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struna.ihjj.hr</a:t>
            </a:r>
            <a:r>
              <a:rPr lang="en-US" dirty="0" smtClean="0"/>
              <a:t>/en/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156411"/>
            <a:ext cx="7756263" cy="577515"/>
          </a:xfrm>
        </p:spPr>
        <p:txBody>
          <a:bodyPr/>
          <a:lstStyle/>
          <a:p>
            <a:r>
              <a:rPr lang="hr-HR" sz="2800" dirty="0" smtClean="0"/>
              <a:t>Synonymy method B example - antonym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77441" y="3925889"/>
            <a:ext cx="30282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57567" y="4548106"/>
            <a:ext cx="376051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8490" y="5234786"/>
            <a:ext cx="30282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8490" y="5838576"/>
            <a:ext cx="30282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88490" y="3741821"/>
            <a:ext cx="469077" cy="1840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8490" y="4364038"/>
            <a:ext cx="469076" cy="1840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1577441" y="4364038"/>
            <a:ext cx="71252" cy="1840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2669473" y="5050718"/>
            <a:ext cx="78179" cy="1840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sp>
        <p:nvSpPr>
          <p:cNvPr id="22" name="Left Brace 21"/>
          <p:cNvSpPr/>
          <p:nvPr/>
        </p:nvSpPr>
        <p:spPr>
          <a:xfrm>
            <a:off x="1893223" y="5050718"/>
            <a:ext cx="71252" cy="1840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sp>
        <p:nvSpPr>
          <p:cNvPr id="23" name="Left Brace 22"/>
          <p:cNvSpPr/>
          <p:nvPr/>
        </p:nvSpPr>
        <p:spPr>
          <a:xfrm>
            <a:off x="1773383" y="5654508"/>
            <a:ext cx="71252" cy="1840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sp>
        <p:nvSpPr>
          <p:cNvPr id="24" name="Right Brace 23"/>
          <p:cNvSpPr/>
          <p:nvPr/>
        </p:nvSpPr>
        <p:spPr>
          <a:xfrm>
            <a:off x="2580310" y="5654508"/>
            <a:ext cx="78179" cy="1840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sp>
        <p:nvSpPr>
          <p:cNvPr id="26" name="Right Brace 25"/>
          <p:cNvSpPr/>
          <p:nvPr/>
        </p:nvSpPr>
        <p:spPr>
          <a:xfrm>
            <a:off x="2591294" y="4364038"/>
            <a:ext cx="78179" cy="1840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893223" y="3741821"/>
            <a:ext cx="726177" cy="92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619400" y="3603023"/>
            <a:ext cx="2168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smtClean="0">
                <a:latin typeface="Verdana"/>
              </a:rPr>
              <a:t>no related concept</a:t>
            </a:r>
            <a:endParaRPr lang="hr-HR" sz="900" dirty="0">
              <a:latin typeface="Verdana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630384" y="4364038"/>
            <a:ext cx="726177" cy="92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839290" y="5050718"/>
            <a:ext cx="726177" cy="92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658489" y="5654508"/>
            <a:ext cx="726177" cy="92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56561" y="4225240"/>
            <a:ext cx="2168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smtClean="0">
                <a:latin typeface="Verdana"/>
              </a:rPr>
              <a:t>electrolitical cell</a:t>
            </a:r>
            <a:endParaRPr lang="hr-HR" sz="900" dirty="0">
              <a:latin typeface="Verdan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65467" y="4935302"/>
            <a:ext cx="2168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smtClean="0">
                <a:latin typeface="Verdana"/>
              </a:rPr>
              <a:t>type of reaction </a:t>
            </a:r>
            <a:endParaRPr lang="hr-HR" sz="900" dirty="0">
              <a:latin typeface="Verdan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84666" y="5515710"/>
            <a:ext cx="2168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smtClean="0">
                <a:latin typeface="Verdana"/>
              </a:rPr>
              <a:t>electrical potential</a:t>
            </a:r>
            <a:endParaRPr lang="hr-HR" sz="900" dirty="0">
              <a:latin typeface="Verdan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21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8490" y="2105526"/>
            <a:ext cx="7745506" cy="697831"/>
          </a:xfrm>
        </p:spPr>
        <p:txBody>
          <a:bodyPr>
            <a:noAutofit/>
          </a:bodyPr>
          <a:lstStyle/>
          <a:p>
            <a:pPr hangingPunct="0">
              <a:buNone/>
            </a:pPr>
            <a:r>
              <a:rPr lang="hr-HR" sz="1600" dirty="0" smtClean="0">
                <a:solidFill>
                  <a:srgbClr val="00B050"/>
                </a:solidFill>
                <a:latin typeface="Verdana"/>
              </a:rPr>
              <a:t>katoda </a:t>
            </a:r>
            <a:r>
              <a:rPr lang="hr-HR" sz="1600" dirty="0" smtClean="0">
                <a:solidFill>
                  <a:schemeClr val="accent6">
                    <a:lumMod val="50000"/>
                  </a:schemeClr>
                </a:solidFill>
                <a:latin typeface="Verdana"/>
              </a:rPr>
              <a:t>– </a:t>
            </a:r>
            <a:r>
              <a:rPr lang="hr-HR" sz="1600" dirty="0" smtClean="0">
                <a:solidFill>
                  <a:schemeClr val="tx1"/>
                </a:solidFill>
                <a:latin typeface="Verdana"/>
              </a:rPr>
              <a:t>elektroda u elektrolitičkome procesu </a:t>
            </a:r>
          </a:p>
          <a:p>
            <a:pPr hangingPunct="0">
              <a:buNone/>
            </a:pPr>
            <a:r>
              <a:rPr lang="hr-HR" sz="1600" dirty="0" smtClean="0">
                <a:solidFill>
                  <a:schemeClr val="tx1"/>
                </a:solidFill>
                <a:latin typeface="Verdana"/>
              </a:rPr>
              <a:t>na kojoj se odvija elektrodna reakcija </a:t>
            </a:r>
            <a:r>
              <a:rPr lang="hr-HR" sz="1600" dirty="0" smtClean="0">
                <a:solidFill>
                  <a:srgbClr val="00B050"/>
                </a:solidFill>
                <a:latin typeface="Verdana"/>
              </a:rPr>
              <a:t>redukcije </a:t>
            </a:r>
            <a:r>
              <a:rPr lang="hr-HR" sz="1400" dirty="0" smtClean="0">
                <a:solidFill>
                  <a:srgbClr val="E33C2F"/>
                </a:solidFill>
                <a:latin typeface="Verdana"/>
              </a:rPr>
              <a:t>(differentia specifica)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struna.ihjj.hr</a:t>
            </a:r>
            <a:r>
              <a:rPr lang="en-US" sz="1100" dirty="0" smtClean="0"/>
              <a:t>/en/</a:t>
            </a:r>
            <a:endParaRPr lang="en-US" sz="1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93949"/>
          </a:xfrm>
        </p:spPr>
        <p:txBody>
          <a:bodyPr/>
          <a:lstStyle/>
          <a:p>
            <a:pPr hangingPunct="0"/>
            <a:r>
              <a:rPr lang="hr-HR" sz="2200" dirty="0" smtClean="0"/>
              <a:t>normalized definition + system of suboordinate terms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250" y="2454442"/>
            <a:ext cx="66039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r-HR" dirty="0" smtClean="0">
              <a:latin typeface="Verdana"/>
            </a:endParaRPr>
          </a:p>
          <a:p>
            <a:pPr marL="342900" indent="-342900" hangingPunct="0"/>
            <a:r>
              <a:rPr lang="hr-HR" sz="2000" dirty="0" smtClean="0">
                <a:latin typeface="Verdana"/>
              </a:rPr>
              <a:t>	</a:t>
            </a:r>
            <a:endParaRPr lang="hr-HR" sz="2000" dirty="0" smtClean="0">
              <a:solidFill>
                <a:schemeClr val="accent6">
                  <a:lumMod val="50000"/>
                </a:schemeClr>
              </a:solidFill>
              <a:latin typeface="Verdana"/>
            </a:endParaRPr>
          </a:p>
          <a:p>
            <a:pPr marL="342900" indent="-342900" hangingPunct="0"/>
            <a:endParaRPr lang="hr-HR" sz="2800" dirty="0" smtClean="0">
              <a:solidFill>
                <a:schemeClr val="accent6">
                  <a:lumMod val="50000"/>
                </a:schemeClr>
              </a:solidFill>
              <a:latin typeface="Verdana"/>
            </a:endParaRPr>
          </a:p>
          <a:p>
            <a:endParaRPr lang="hr-HR" dirty="0" smtClean="0">
              <a:latin typeface="Verdana"/>
            </a:endParaRPr>
          </a:p>
          <a:p>
            <a:pPr lvl="0"/>
            <a:endParaRPr lang="hr-HR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endParaRPr lang="hr-HR" dirty="0">
              <a:latin typeface="Verdana"/>
            </a:endParaRPr>
          </a:p>
        </p:txBody>
      </p:sp>
      <p:pic>
        <p:nvPicPr>
          <p:cNvPr id="10" name="Picture 9" descr="anod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322" y="2827421"/>
            <a:ext cx="6545845" cy="333402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827264" y="3849868"/>
            <a:ext cx="3031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67463" y="2827420"/>
            <a:ext cx="914400" cy="9144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719785">
            <a:off x="4486835" y="3207838"/>
            <a:ext cx="117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>
                <a:latin typeface="Verdana"/>
              </a:rPr>
              <a:t>replace</a:t>
            </a:r>
            <a:endParaRPr lang="hr-HR" sz="1100" dirty="0">
              <a:latin typeface="Verdan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10426" y="5378116"/>
            <a:ext cx="3346785" cy="78332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Verdana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498557" y="1275347"/>
            <a:ext cx="312822" cy="998620"/>
          </a:xfrm>
          <a:prstGeom prst="straightConnector1">
            <a:avLst/>
          </a:prstGeom>
          <a:ln w="15875">
            <a:prstDash val="lgDash"/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6" idx="7"/>
          </p:cNvCxnSpPr>
          <p:nvPr/>
        </p:nvCxnSpPr>
        <p:spPr>
          <a:xfrm flipH="1">
            <a:off x="6067085" y="1275347"/>
            <a:ext cx="490126" cy="4217484"/>
          </a:xfrm>
          <a:prstGeom prst="straightConnector1">
            <a:avLst/>
          </a:prstGeom>
          <a:ln w="15875" cap="sq">
            <a:prstDash val="lgDash"/>
            <a:miter lim="800000"/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326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struna.ihjj.hr</a:t>
            </a:r>
            <a:r>
              <a:rPr lang="en-US" sz="1100" dirty="0" smtClean="0"/>
              <a:t>/en/</a:t>
            </a:r>
            <a:endParaRPr lang="en-US" sz="1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741286"/>
          </a:xfrm>
        </p:spPr>
        <p:txBody>
          <a:bodyPr/>
          <a:lstStyle/>
          <a:p>
            <a:r>
              <a:rPr lang="hr-HR" i="1" dirty="0" smtClean="0"/>
              <a:t>Conclusion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248" y="1799286"/>
            <a:ext cx="7745505" cy="553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r-HR" dirty="0" smtClean="0">
              <a:latin typeface="Verdana"/>
            </a:endParaRPr>
          </a:p>
          <a:p>
            <a:pPr marL="342900" indent="-342900" hangingPunct="0">
              <a:buFont typeface="Arial" pitchFamily="34" charset="0"/>
              <a:buChar char="•"/>
            </a:pPr>
            <a:r>
              <a:rPr lang="en-US" sz="1600" dirty="0" smtClean="0">
                <a:latin typeface="Verdana"/>
              </a:rPr>
              <a:t>80 percent of multiple entries turned out to be </a:t>
            </a:r>
            <a:r>
              <a:rPr lang="hr-HR" sz="1600" dirty="0" smtClean="0">
                <a:latin typeface="Verdana"/>
              </a:rPr>
              <a:t>conceptual </a:t>
            </a:r>
            <a:r>
              <a:rPr lang="en-US" sz="1600" dirty="0" smtClean="0">
                <a:latin typeface="Verdana"/>
              </a:rPr>
              <a:t>synonyms </a:t>
            </a:r>
            <a:endParaRPr lang="hr-HR" sz="1600" dirty="0" smtClean="0">
              <a:latin typeface="Verdana"/>
            </a:endParaRPr>
          </a:p>
          <a:p>
            <a:pPr marL="342900" indent="-342900" hangingPunct="0"/>
            <a:endParaRPr lang="hr-HR" sz="1600" dirty="0" smtClean="0">
              <a:latin typeface="Verdana"/>
            </a:endParaRPr>
          </a:p>
          <a:p>
            <a:pPr marL="342900" indent="-342900" hangingPunct="0">
              <a:buFont typeface="Arial" pitchFamily="34" charset="0"/>
              <a:buChar char="•"/>
            </a:pPr>
            <a:r>
              <a:rPr lang="en-US" sz="1600" dirty="0" smtClean="0">
                <a:latin typeface="Verdana"/>
              </a:rPr>
              <a:t>data harmonization</a:t>
            </a:r>
            <a:r>
              <a:rPr lang="hr-HR" sz="1600" dirty="0" smtClean="0">
                <a:latin typeface="Verdana"/>
              </a:rPr>
              <a:t> which</a:t>
            </a:r>
            <a:r>
              <a:rPr lang="en-US" sz="1600" dirty="0" smtClean="0">
                <a:latin typeface="Verdana"/>
              </a:rPr>
              <a:t> begin</a:t>
            </a:r>
            <a:r>
              <a:rPr lang="hr-HR" sz="1600" dirty="0" smtClean="0">
                <a:latin typeface="Verdana"/>
              </a:rPr>
              <a:t>s</a:t>
            </a:r>
            <a:r>
              <a:rPr lang="en-US" sz="1600" dirty="0" smtClean="0">
                <a:latin typeface="Verdana"/>
              </a:rPr>
              <a:t> at term level is time-consuming, rather demanding and potentially unsuccessful (in the case that field experts do not approve of the terminologists' proposals)</a:t>
            </a:r>
            <a:endParaRPr lang="hr-HR" sz="1600" dirty="0" smtClean="0">
              <a:latin typeface="Verdana"/>
            </a:endParaRPr>
          </a:p>
          <a:p>
            <a:pPr marL="342900" indent="-342900" hangingPunct="0"/>
            <a:endParaRPr lang="hr-HR" sz="1600" dirty="0" smtClean="0">
              <a:latin typeface="Verdana"/>
            </a:endParaRPr>
          </a:p>
          <a:p>
            <a:pPr marL="342900" indent="-342900" hangingPunct="0">
              <a:buFont typeface="Arial" pitchFamily="34" charset="0"/>
              <a:buChar char="•"/>
            </a:pPr>
            <a:r>
              <a:rPr lang="en-US" sz="1600" dirty="0" smtClean="0">
                <a:latin typeface="Verdana"/>
              </a:rPr>
              <a:t>considering both the organizational structure and workflow of </a:t>
            </a:r>
            <a:r>
              <a:rPr lang="en-US" sz="1600" i="1" dirty="0" err="1" smtClean="0">
                <a:latin typeface="Verdana"/>
              </a:rPr>
              <a:t>Struna</a:t>
            </a:r>
            <a:r>
              <a:rPr lang="en-US" sz="1600" dirty="0" smtClean="0">
                <a:latin typeface="Verdana"/>
              </a:rPr>
              <a:t>, </a:t>
            </a:r>
            <a:r>
              <a:rPr lang="hr-HR" sz="1600" dirty="0" smtClean="0">
                <a:latin typeface="Verdana"/>
              </a:rPr>
              <a:t>ongoing </a:t>
            </a:r>
            <a:r>
              <a:rPr lang="en-US" sz="1600" dirty="0" smtClean="0">
                <a:latin typeface="Verdana"/>
              </a:rPr>
              <a:t>projects </a:t>
            </a:r>
            <a:r>
              <a:rPr lang="ta-IN" sz="1600" dirty="0" smtClean="0"/>
              <a:t>sketch </a:t>
            </a:r>
            <a:r>
              <a:rPr lang="en-US" sz="1600" dirty="0" smtClean="0">
                <a:latin typeface="Verdana"/>
              </a:rPr>
              <a:t>concept systems and </a:t>
            </a:r>
            <a:r>
              <a:rPr lang="ta-IN" sz="1600" dirty="0" smtClean="0"/>
              <a:t>compile </a:t>
            </a:r>
            <a:r>
              <a:rPr lang="en-US" sz="1600" dirty="0" smtClean="0">
                <a:latin typeface="Verdana"/>
              </a:rPr>
              <a:t>preliminary glossaries and present them to their assigned terminologists before entering the intended number of terms</a:t>
            </a:r>
            <a:endParaRPr lang="hr-HR" sz="1600" dirty="0" smtClean="0">
              <a:latin typeface="Verdana"/>
            </a:endParaRPr>
          </a:p>
          <a:p>
            <a:pPr marL="342900" indent="-342900" hangingPunct="0">
              <a:buFont typeface="Arial" pitchFamily="34" charset="0"/>
              <a:buChar char="•"/>
            </a:pPr>
            <a:endParaRPr lang="hr-HR" sz="1600" dirty="0" smtClean="0">
              <a:latin typeface="Verdana"/>
            </a:endParaRPr>
          </a:p>
          <a:p>
            <a:pPr marL="342900" indent="-342900" hangingPunct="0">
              <a:buFont typeface="Arial" pitchFamily="34" charset="0"/>
              <a:buChar char="•"/>
            </a:pPr>
            <a:r>
              <a:rPr lang="hr-HR" sz="1600" dirty="0" smtClean="0">
                <a:latin typeface="Verdana"/>
              </a:rPr>
              <a:t>T</a:t>
            </a:r>
            <a:r>
              <a:rPr lang="en-US" sz="1600" dirty="0" smtClean="0">
                <a:latin typeface="Verdana"/>
              </a:rPr>
              <a:t>his allow</a:t>
            </a:r>
            <a:r>
              <a:rPr lang="ta-IN" sz="1600" dirty="0" smtClean="0"/>
              <a:t>s</a:t>
            </a:r>
            <a:r>
              <a:rPr lang="en-US" sz="1600" dirty="0" smtClean="0">
                <a:latin typeface="Verdana"/>
              </a:rPr>
              <a:t> harmonization to begin at concept level and continue at term level, thereby considerably easing the harmonization process and improving the quality of the </a:t>
            </a:r>
            <a:r>
              <a:rPr lang="en-US" sz="1600" dirty="0" err="1" smtClean="0">
                <a:latin typeface="Verdana"/>
              </a:rPr>
              <a:t>termbase</a:t>
            </a:r>
            <a:endParaRPr lang="hr-HR" sz="1600" dirty="0" smtClean="0">
              <a:latin typeface="Verdana"/>
            </a:endParaRPr>
          </a:p>
          <a:p>
            <a:pPr marL="342900" indent="-342900" hangingPunct="0"/>
            <a:endParaRPr lang="hr-HR" sz="1600" dirty="0" smtClean="0">
              <a:latin typeface="Verdana"/>
            </a:endParaRPr>
          </a:p>
          <a:p>
            <a:pPr marL="342900" indent="-342900" hangingPunct="0"/>
            <a:endParaRPr lang="hr-HR" sz="1600" dirty="0" smtClean="0">
              <a:latin typeface="Verdana"/>
            </a:endParaRPr>
          </a:p>
          <a:p>
            <a:endParaRPr lang="hr-HR" sz="1600" dirty="0" smtClean="0">
              <a:latin typeface="Verdana"/>
            </a:endParaRPr>
          </a:p>
          <a:p>
            <a:endParaRPr lang="hr-HR" sz="1600" dirty="0" smtClean="0">
              <a:latin typeface="Verdana"/>
            </a:endParaRPr>
          </a:p>
          <a:p>
            <a:pPr lvl="0">
              <a:buFont typeface="Arial" pitchFamily="34" charset="0"/>
              <a:buChar char="•"/>
            </a:pPr>
            <a:endParaRPr lang="hr-HR" sz="1600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endParaRPr lang="hr-HR" sz="1600" dirty="0" smtClean="0">
              <a:latin typeface="Verdana"/>
            </a:endParaRPr>
          </a:p>
          <a:p>
            <a:endParaRPr lang="hr-HR" sz="1600" dirty="0">
              <a:latin typeface="Verdan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326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struna.ihjj.hr</a:t>
            </a:r>
            <a:r>
              <a:rPr lang="en-US" sz="1100" dirty="0" smtClean="0"/>
              <a:t>/en/</a:t>
            </a:r>
            <a:endParaRPr lang="en-US" sz="1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741286"/>
          </a:xfrm>
        </p:spPr>
        <p:txBody>
          <a:bodyPr/>
          <a:lstStyle/>
          <a:p>
            <a:r>
              <a:rPr lang="hr-HR" i="1" dirty="0" smtClean="0"/>
              <a:t>Thank You!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248" y="2057400"/>
            <a:ext cx="77455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r-HR" dirty="0" smtClean="0">
              <a:latin typeface="Verdana"/>
            </a:endParaRPr>
          </a:p>
          <a:p>
            <a:pPr marL="342900" indent="-342900" hangingPunct="0"/>
            <a:endParaRPr lang="hr-HR" dirty="0" smtClean="0">
              <a:latin typeface="Verdana"/>
            </a:endParaRPr>
          </a:p>
          <a:p>
            <a:pPr marL="342900" indent="-342900" hangingPunct="0"/>
            <a:endParaRPr lang="hr-HR" dirty="0" smtClean="0">
              <a:latin typeface="Verdana"/>
            </a:endParaRPr>
          </a:p>
          <a:p>
            <a:endParaRPr lang="hr-HR" dirty="0" smtClean="0">
              <a:latin typeface="Verdana"/>
            </a:endParaRPr>
          </a:p>
          <a:p>
            <a:endParaRPr lang="hr-HR" dirty="0" smtClean="0">
              <a:latin typeface="Verdana"/>
            </a:endParaRPr>
          </a:p>
          <a:p>
            <a:pPr lvl="0"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endParaRPr lang="hr-HR" dirty="0">
              <a:latin typeface="Verdan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326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972401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Verdana"/>
              </a:rPr>
              <a:t>3</a:t>
            </a:r>
            <a:r>
              <a:rPr lang="en-US" dirty="0" smtClean="0">
                <a:latin typeface="Verdana"/>
              </a:rPr>
              <a:t>. </a:t>
            </a:r>
            <a:r>
              <a:rPr lang="hr-HR" dirty="0" smtClean="0">
                <a:latin typeface="Verdana"/>
              </a:rPr>
              <a:t>Complexity of the subject</a:t>
            </a:r>
            <a:endParaRPr lang="en-US" dirty="0">
              <a:latin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struna.ihjj.hr</a:t>
            </a:r>
            <a:r>
              <a:rPr lang="en-US" sz="1100" dirty="0" smtClean="0"/>
              <a:t>/en/</a:t>
            </a:r>
            <a:endParaRPr lang="en-US" sz="1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Motivation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248" y="3260025"/>
            <a:ext cx="77455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Verdana"/>
              </a:rPr>
              <a:t>Taxonomy is always a contentious issue because the world does not come to us in neat little packages. </a:t>
            </a:r>
          </a:p>
          <a:p>
            <a:endParaRPr lang="hr-HR" dirty="0" smtClean="0">
              <a:latin typeface="Verdana"/>
            </a:endParaRPr>
          </a:p>
          <a:p>
            <a:r>
              <a:rPr lang="hr-HR" sz="1400" dirty="0" smtClean="0">
                <a:latin typeface="Verdana"/>
              </a:rPr>
              <a:t>[Gould, S.J. (1981). </a:t>
            </a:r>
            <a:r>
              <a:rPr lang="hr-HR" sz="1400" i="1" dirty="0" smtClean="0">
                <a:latin typeface="Verdana"/>
              </a:rPr>
              <a:t>The mismeasure of man</a:t>
            </a:r>
            <a:r>
              <a:rPr lang="hr-HR" sz="1400" dirty="0" smtClean="0">
                <a:latin typeface="Verdana"/>
              </a:rPr>
              <a:t>. New York : Norton, p. 158.]</a:t>
            </a:r>
          </a:p>
          <a:p>
            <a:endParaRPr lang="hr-HR" dirty="0" smtClean="0">
              <a:latin typeface="Verdana"/>
            </a:endParaRPr>
          </a:p>
          <a:p>
            <a:endParaRPr lang="hr-HR" dirty="0">
              <a:latin typeface="Verdan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326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972401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Verdana"/>
              </a:rPr>
              <a:t>1</a:t>
            </a:r>
            <a:r>
              <a:rPr lang="en-US" dirty="0" smtClean="0">
                <a:latin typeface="Verdana"/>
              </a:rPr>
              <a:t>. </a:t>
            </a:r>
            <a:r>
              <a:rPr lang="hr-HR" dirty="0" smtClean="0">
                <a:latin typeface="Verdana"/>
              </a:rPr>
              <a:t>Foundations</a:t>
            </a:r>
            <a:endParaRPr lang="en-US" dirty="0">
              <a:latin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struna.ihjj.hr</a:t>
            </a:r>
            <a:r>
              <a:rPr lang="en-US" sz="1100" dirty="0" smtClean="0"/>
              <a:t>/en/</a:t>
            </a:r>
            <a:endParaRPr lang="en-US" sz="1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Struna</a:t>
            </a:r>
            <a:r>
              <a:rPr lang="hr-HR" dirty="0" smtClean="0"/>
              <a:t> database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248" y="2645229"/>
            <a:ext cx="774550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ta-IN" sz="1600" dirty="0" smtClean="0"/>
              <a:t>Normative</a:t>
            </a:r>
            <a:r>
              <a:rPr lang="hr-HR" sz="1600" dirty="0" smtClean="0">
                <a:latin typeface="Verdana"/>
              </a:rPr>
              <a:t> monolingual national terminology database in </a:t>
            </a:r>
            <a:r>
              <a:rPr lang="ta-IN" sz="1600" dirty="0" smtClean="0"/>
              <a:t>the </a:t>
            </a:r>
            <a:r>
              <a:rPr lang="hr-HR" sz="1600" dirty="0" smtClean="0">
                <a:latin typeface="Verdana"/>
              </a:rPr>
              <a:t>Croatian language</a:t>
            </a:r>
          </a:p>
          <a:p>
            <a:pPr lvl="0">
              <a:buFont typeface="Arial" pitchFamily="34" charset="0"/>
              <a:buChar char="•"/>
            </a:pPr>
            <a:endParaRPr lang="hr-HR" sz="1600" dirty="0" smtClean="0">
              <a:latin typeface="Verdana"/>
            </a:endParaRPr>
          </a:p>
          <a:p>
            <a:pPr lvl="0">
              <a:buFont typeface="Arial" pitchFamily="34" charset="0"/>
              <a:buChar char="•"/>
            </a:pPr>
            <a:r>
              <a:rPr lang="hr-HR" sz="1600" dirty="0" smtClean="0">
                <a:latin typeface="Verdana"/>
              </a:rPr>
              <a:t>Initiated by the </a:t>
            </a:r>
            <a:r>
              <a:rPr lang="hr-HR" sz="1600" i="1" dirty="0" smtClean="0">
                <a:latin typeface="Verdana"/>
              </a:rPr>
              <a:t>Croatian Standard Language Council</a:t>
            </a:r>
            <a:r>
              <a:rPr lang="hr-HR" sz="1600" dirty="0" smtClean="0">
                <a:latin typeface="Verdana"/>
              </a:rPr>
              <a:t> in 2007 which encouraged the launch of the </a:t>
            </a:r>
            <a:r>
              <a:rPr lang="hr-HR" sz="1600" i="1" dirty="0" smtClean="0">
                <a:latin typeface="Verdana"/>
              </a:rPr>
              <a:t>Croatian Special Field Terminology</a:t>
            </a:r>
            <a:r>
              <a:rPr lang="hr-HR" sz="1600" dirty="0" smtClean="0">
                <a:latin typeface="Verdana"/>
              </a:rPr>
              <a:t> (</a:t>
            </a:r>
            <a:r>
              <a:rPr lang="hr-HR" sz="1600" i="1" dirty="0" smtClean="0">
                <a:latin typeface="Verdana"/>
              </a:rPr>
              <a:t>Struna</a:t>
            </a:r>
            <a:r>
              <a:rPr lang="hr-HR" sz="1600" dirty="0" smtClean="0">
                <a:latin typeface="Verdana"/>
              </a:rPr>
              <a:t>) project</a:t>
            </a:r>
          </a:p>
          <a:p>
            <a:pPr lvl="0">
              <a:buFont typeface="Arial" pitchFamily="34" charset="0"/>
              <a:buChar char="•"/>
            </a:pPr>
            <a:endParaRPr lang="hr-HR" sz="1600" dirty="0" smtClean="0">
              <a:latin typeface="Verdana"/>
            </a:endParaRPr>
          </a:p>
          <a:p>
            <a:pPr lvl="0">
              <a:buFont typeface="Arial" pitchFamily="34" charset="0"/>
              <a:buChar char="•"/>
            </a:pPr>
            <a:r>
              <a:rPr lang="hr-HR" sz="1600" dirty="0" smtClean="0">
                <a:latin typeface="Verdana"/>
              </a:rPr>
              <a:t>Financed by the </a:t>
            </a:r>
            <a:r>
              <a:rPr lang="hr-HR" sz="1600" i="1" dirty="0" smtClean="0">
                <a:latin typeface="Verdana"/>
              </a:rPr>
              <a:t>National Foundation for Science, Higher Education and Technological Development of the Republic of Croatia</a:t>
            </a:r>
          </a:p>
          <a:p>
            <a:pPr lvl="0"/>
            <a:endParaRPr lang="hr-HR" sz="1600" i="1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r>
              <a:rPr lang="hr-HR" sz="1600" dirty="0" smtClean="0">
                <a:latin typeface="Verdana"/>
              </a:rPr>
              <a:t>The </a:t>
            </a:r>
            <a:r>
              <a:rPr lang="hr-HR" sz="1600" i="1" dirty="0" smtClean="0">
                <a:latin typeface="Verdana"/>
              </a:rPr>
              <a:t>National Foundation for Science, Higher Education and Technological Development</a:t>
            </a:r>
            <a:r>
              <a:rPr lang="hr-HR" sz="1600" dirty="0" smtClean="0">
                <a:latin typeface="Verdana"/>
              </a:rPr>
              <a:t> holds a public competition once or twice a year (the selection of the domains according to the quality of individual proposals) and the need or requirements for the terminology of certain domains</a:t>
            </a:r>
          </a:p>
          <a:p>
            <a:pPr lvl="0"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endParaRPr lang="hr-HR" dirty="0" smtClean="0">
              <a:latin typeface="Verdana"/>
            </a:endParaRPr>
          </a:p>
          <a:p>
            <a:endParaRPr lang="hr-HR" dirty="0">
              <a:latin typeface="Verdan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326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8"/>
            <a:ext cx="7745506" cy="745224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Verdana"/>
              </a:rPr>
              <a:t>2</a:t>
            </a:r>
            <a:r>
              <a:rPr lang="en-US" dirty="0" smtClean="0">
                <a:latin typeface="Verdana"/>
              </a:rPr>
              <a:t>. </a:t>
            </a:r>
            <a:r>
              <a:rPr lang="hr-HR" dirty="0" smtClean="0">
                <a:latin typeface="Verdana"/>
              </a:rPr>
              <a:t>Main characteristics </a:t>
            </a:r>
            <a:endParaRPr lang="en-US" dirty="0">
              <a:latin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struna.ihjj.hr</a:t>
            </a:r>
            <a:r>
              <a:rPr lang="en-US" sz="1100" dirty="0" smtClean="0"/>
              <a:t>/en/</a:t>
            </a:r>
            <a:endParaRPr lang="en-US" sz="1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Struna</a:t>
            </a:r>
            <a:r>
              <a:rPr lang="hr-HR" dirty="0" smtClean="0"/>
              <a:t> database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248" y="2808514"/>
            <a:ext cx="774550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r-HR" dirty="0" smtClean="0">
              <a:latin typeface="Verdana"/>
            </a:endParaRPr>
          </a:p>
          <a:p>
            <a:pPr lvl="0">
              <a:buFont typeface="Arial" pitchFamily="34" charset="0"/>
              <a:buChar char="•"/>
            </a:pPr>
            <a:r>
              <a:rPr lang="hr-HR" sz="1600" dirty="0" smtClean="0">
                <a:latin typeface="Verdana"/>
              </a:rPr>
              <a:t>Not a corpus-based terminological database</a:t>
            </a:r>
          </a:p>
          <a:p>
            <a:pPr lvl="0">
              <a:buFont typeface="Arial" pitchFamily="34" charset="0"/>
              <a:buChar char="•"/>
            </a:pPr>
            <a:endParaRPr lang="hr-HR" sz="1600" dirty="0" smtClean="0">
              <a:latin typeface="Verdana"/>
            </a:endParaRPr>
          </a:p>
          <a:p>
            <a:pPr lvl="0">
              <a:buFont typeface="Arial" pitchFamily="34" charset="0"/>
              <a:buChar char="•"/>
            </a:pPr>
            <a:r>
              <a:rPr lang="hr-HR" sz="1600" dirty="0" smtClean="0">
                <a:latin typeface="Verdana"/>
              </a:rPr>
              <a:t>Ontological systems are not inherent</a:t>
            </a:r>
          </a:p>
          <a:p>
            <a:pPr lvl="0"/>
            <a:endParaRPr lang="hr-HR" sz="1600" dirty="0" smtClean="0">
              <a:latin typeface="Verdana"/>
            </a:endParaRPr>
          </a:p>
          <a:p>
            <a:pPr lvl="0">
              <a:buFont typeface="Arial" pitchFamily="34" charset="0"/>
              <a:buChar char="•"/>
            </a:pPr>
            <a:r>
              <a:rPr lang="hr-HR" sz="1600" dirty="0" smtClean="0">
                <a:latin typeface="Verdana"/>
              </a:rPr>
              <a:t>Field experts are expected to provide harmonized concepts, definitions, and designations</a:t>
            </a:r>
          </a:p>
          <a:p>
            <a:pPr lvl="0"/>
            <a:endParaRPr lang="hr-HR" sz="1600" dirty="0" smtClean="0">
              <a:latin typeface="Verdana"/>
            </a:endParaRPr>
          </a:p>
          <a:p>
            <a:pPr lvl="0">
              <a:buFont typeface="Arial" pitchFamily="34" charset="0"/>
              <a:buChar char="•"/>
            </a:pPr>
            <a:r>
              <a:rPr lang="hr-HR" sz="1600" dirty="0" smtClean="0">
                <a:latin typeface="Verdana"/>
              </a:rPr>
              <a:t>Linguistic and terminographical verification and technical support is provided by the </a:t>
            </a:r>
            <a:r>
              <a:rPr lang="hr-HR" sz="1600" i="1" dirty="0" smtClean="0">
                <a:latin typeface="Verdana"/>
              </a:rPr>
              <a:t>Institute of Croatian Language and Linguistics</a:t>
            </a:r>
          </a:p>
          <a:p>
            <a:pPr lvl="0">
              <a:buFont typeface="Arial" pitchFamily="34" charset="0"/>
              <a:buChar char="•"/>
            </a:pPr>
            <a:endParaRPr lang="hr-HR" sz="1600" dirty="0" smtClean="0">
              <a:latin typeface="Verdana"/>
            </a:endParaRPr>
          </a:p>
          <a:p>
            <a:pPr lvl="0">
              <a:buFont typeface="Arial" pitchFamily="34" charset="0"/>
              <a:buChar char="•"/>
            </a:pPr>
            <a:r>
              <a:rPr lang="hr-HR" sz="1600" dirty="0" smtClean="0">
                <a:latin typeface="Verdana"/>
              </a:rPr>
              <a:t>Final verification is also made by field experts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endParaRPr lang="hr-HR" dirty="0">
              <a:latin typeface="Verdan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326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8"/>
            <a:ext cx="7745506" cy="745224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Verdana"/>
              </a:rPr>
              <a:t>3</a:t>
            </a:r>
            <a:r>
              <a:rPr lang="en-US" dirty="0" smtClean="0">
                <a:latin typeface="Verdana"/>
              </a:rPr>
              <a:t>. </a:t>
            </a:r>
            <a:r>
              <a:rPr lang="hr-HR" dirty="0" smtClean="0">
                <a:latin typeface="Verdana"/>
              </a:rPr>
              <a:t>Disadvanatages</a:t>
            </a:r>
            <a:endParaRPr lang="en-US" dirty="0">
              <a:latin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struna.ihjj.hr</a:t>
            </a:r>
            <a:r>
              <a:rPr lang="en-US" sz="1100" dirty="0" smtClean="0"/>
              <a:t>/en/</a:t>
            </a:r>
            <a:endParaRPr lang="en-US" sz="1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Struna</a:t>
            </a:r>
            <a:r>
              <a:rPr lang="hr-HR" dirty="0" smtClean="0"/>
              <a:t> database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248" y="2808514"/>
            <a:ext cx="7745505" cy="400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r-HR" dirty="0" smtClean="0">
              <a:latin typeface="Verdana"/>
            </a:endParaRPr>
          </a:p>
          <a:p>
            <a:pPr lvl="0">
              <a:buFont typeface="Arial" pitchFamily="34" charset="0"/>
              <a:buChar char="•"/>
            </a:pPr>
            <a:r>
              <a:rPr lang="hr-HR" sz="2000" dirty="0" smtClean="0">
                <a:latin typeface="Verdana"/>
              </a:rPr>
              <a:t>Field experts often do not understand </a:t>
            </a:r>
            <a:r>
              <a:rPr lang="ta-IN" sz="2000" dirty="0" smtClean="0"/>
              <a:t>or do not accept </a:t>
            </a:r>
            <a:r>
              <a:rPr lang="hr-HR" sz="2000" dirty="0" smtClean="0">
                <a:latin typeface="Verdana"/>
              </a:rPr>
              <a:t>the concept of harmonized concepts</a:t>
            </a:r>
          </a:p>
          <a:p>
            <a:pPr lvl="0">
              <a:buFont typeface="Arial" pitchFamily="34" charset="0"/>
              <a:buChar char="•"/>
            </a:pPr>
            <a:endParaRPr lang="hr-HR" sz="2000" dirty="0" smtClean="0">
              <a:latin typeface="Verdana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latin typeface="Verdana"/>
              </a:rPr>
              <a:t>Field experts often fail to distinguish </a:t>
            </a:r>
            <a:r>
              <a:rPr lang="hr-HR" sz="2000" dirty="0" smtClean="0">
                <a:latin typeface="Verdana"/>
              </a:rPr>
              <a:t>between the </a:t>
            </a:r>
            <a:r>
              <a:rPr lang="en-GB" sz="2000" dirty="0" smtClean="0">
                <a:latin typeface="Verdana"/>
              </a:rPr>
              <a:t>language for special purpose and general-purpose language</a:t>
            </a:r>
            <a:endParaRPr lang="hr-HR" sz="2000" dirty="0" smtClean="0">
              <a:latin typeface="Verdana"/>
            </a:endParaRPr>
          </a:p>
          <a:p>
            <a:pPr lvl="0">
              <a:buFont typeface="Arial" pitchFamily="34" charset="0"/>
              <a:buChar char="•"/>
            </a:pPr>
            <a:endParaRPr lang="hr-HR" sz="2000" b="1" dirty="0" smtClean="0">
              <a:latin typeface="Verdana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Each project worked independently of others</a:t>
            </a:r>
            <a:r>
              <a:rPr lang="ta-IN" sz="2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-</a:t>
            </a:r>
            <a:r>
              <a:rPr lang="en-US" sz="2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as a result the terminology of each subject field was analyzed and compiled separately</a:t>
            </a:r>
            <a:endParaRPr lang="hr-HR" sz="2000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endParaRPr lang="hr-HR" dirty="0">
              <a:latin typeface="Verdan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326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8"/>
            <a:ext cx="7745506" cy="745224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Verdana"/>
              </a:rPr>
              <a:t>4</a:t>
            </a:r>
            <a:r>
              <a:rPr lang="en-US" dirty="0" smtClean="0">
                <a:latin typeface="Verdana"/>
              </a:rPr>
              <a:t>. </a:t>
            </a:r>
            <a:r>
              <a:rPr lang="hr-HR" dirty="0" smtClean="0">
                <a:latin typeface="Verdana"/>
              </a:rPr>
              <a:t>Consequences</a:t>
            </a:r>
            <a:endParaRPr lang="en-US" dirty="0">
              <a:latin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struna.ihjj.hr</a:t>
            </a:r>
            <a:r>
              <a:rPr lang="en-US" sz="1100" dirty="0" smtClean="0"/>
              <a:t>/en/</a:t>
            </a:r>
            <a:endParaRPr lang="en-US" sz="1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Struna</a:t>
            </a:r>
            <a:r>
              <a:rPr lang="hr-HR" dirty="0" smtClean="0"/>
              <a:t> database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248" y="2808514"/>
            <a:ext cx="77455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r-HR" dirty="0" smtClean="0">
              <a:latin typeface="Verdana"/>
            </a:endParaRPr>
          </a:p>
          <a:p>
            <a:pPr lvl="0">
              <a:buFont typeface="Arial" pitchFamily="34" charset="0"/>
              <a:buChar char="•"/>
            </a:pPr>
            <a:r>
              <a:rPr lang="hr-HR" dirty="0" smtClean="0">
                <a:latin typeface="Verdana"/>
              </a:rPr>
              <a:t> </a:t>
            </a:r>
            <a:r>
              <a:rPr lang="hr-HR" sz="2400" dirty="0" smtClean="0">
                <a:latin typeface="Verdana"/>
              </a:rPr>
              <a:t>A considerable number of shared concepts</a:t>
            </a:r>
          </a:p>
          <a:p>
            <a:pPr lvl="0">
              <a:buFont typeface="Arial" pitchFamily="34" charset="0"/>
              <a:buChar char="•"/>
            </a:pPr>
            <a:endParaRPr lang="hr-HR" sz="2400" dirty="0" smtClean="0">
              <a:latin typeface="Verdana"/>
            </a:endParaRPr>
          </a:p>
          <a:p>
            <a:pPr lvl="0">
              <a:buFont typeface="Arial" pitchFamily="34" charset="0"/>
              <a:buChar char="•"/>
            </a:pPr>
            <a:r>
              <a:rPr lang="hr-HR" sz="2400" dirty="0" smtClean="0">
                <a:latin typeface="Verdana"/>
              </a:rPr>
              <a:t> A relatively high percentage of multiple entries</a:t>
            </a:r>
          </a:p>
          <a:p>
            <a:pPr lvl="0">
              <a:buFont typeface="Arial" pitchFamily="34" charset="0"/>
              <a:buChar char="•"/>
            </a:pPr>
            <a:endParaRPr lang="hr-HR" sz="2400" dirty="0" smtClean="0">
              <a:latin typeface="Verdana"/>
            </a:endParaRPr>
          </a:p>
          <a:p>
            <a:pPr lvl="0">
              <a:buFont typeface="Arial" pitchFamily="34" charset="0"/>
              <a:buChar char="•"/>
            </a:pPr>
            <a:r>
              <a:rPr lang="ta-IN" sz="2400" dirty="0" smtClean="0"/>
              <a:t> A</a:t>
            </a:r>
            <a:r>
              <a:rPr lang="hr-HR" sz="2400" dirty="0" smtClean="0">
                <a:latin typeface="Verdana"/>
              </a:rPr>
              <a:t> </a:t>
            </a:r>
            <a:r>
              <a:rPr lang="ta-IN" sz="2400" dirty="0" smtClean="0"/>
              <a:t>s</a:t>
            </a:r>
            <a:r>
              <a:rPr lang="hr-HR" sz="2400" dirty="0" smtClean="0">
                <a:latin typeface="Verdana"/>
              </a:rPr>
              <a:t>ignificant amount of discussion between field experts, terminologists and standard language specialists</a:t>
            </a:r>
          </a:p>
          <a:p>
            <a:pPr lvl="0"/>
            <a:endParaRPr lang="hr-HR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endParaRPr lang="hr-HR" dirty="0">
              <a:latin typeface="Verdan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326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33337"/>
            <a:ext cx="7745506" cy="589547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Verdana"/>
              </a:rPr>
              <a:t>1</a:t>
            </a:r>
            <a:r>
              <a:rPr lang="en-US" dirty="0" smtClean="0">
                <a:latin typeface="Verdana"/>
              </a:rPr>
              <a:t>. </a:t>
            </a:r>
            <a:r>
              <a:rPr lang="hr-HR" dirty="0" smtClean="0">
                <a:latin typeface="Verdana"/>
              </a:rPr>
              <a:t>Data analys</a:t>
            </a:r>
            <a:r>
              <a:rPr lang="ta-IN" dirty="0" smtClean="0"/>
              <a:t>i</a:t>
            </a:r>
            <a:r>
              <a:rPr lang="hr-HR" dirty="0" smtClean="0">
                <a:latin typeface="Verdana"/>
              </a:rPr>
              <a:t>s – theoretical background</a:t>
            </a:r>
            <a:endParaRPr lang="en-US" dirty="0">
              <a:latin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struna.ihjj.hr</a:t>
            </a:r>
            <a:r>
              <a:rPr lang="en-US" sz="1100" dirty="0" smtClean="0"/>
              <a:t>/en/</a:t>
            </a:r>
            <a:endParaRPr lang="en-US" sz="1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i="1" dirty="0" smtClean="0"/>
              <a:t>Data harmonization process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99248" y="2622884"/>
            <a:ext cx="774550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r-HR" dirty="0" smtClean="0">
              <a:latin typeface="Verdana"/>
            </a:endParaRPr>
          </a:p>
          <a:p>
            <a:pPr marL="342900" indent="-342900"/>
            <a:endParaRPr lang="hr-HR" sz="1600" dirty="0" smtClean="0">
              <a:latin typeface="Verdan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a-IN" sz="1600" dirty="0" smtClean="0"/>
              <a:t>A</a:t>
            </a:r>
            <a:r>
              <a:rPr lang="en-US" sz="1600" dirty="0" smtClean="0">
                <a:latin typeface="Verdana"/>
              </a:rPr>
              <a:t>sum</a:t>
            </a:r>
            <a:r>
              <a:rPr lang="hr-HR" sz="1600" dirty="0" smtClean="0">
                <a:latin typeface="Verdana"/>
              </a:rPr>
              <a:t>ption 1:</a:t>
            </a:r>
            <a:r>
              <a:rPr lang="en-US" sz="1600" dirty="0" smtClean="0">
                <a:latin typeface="Verdana"/>
              </a:rPr>
              <a:t> not all of the homographs </a:t>
            </a:r>
            <a:r>
              <a:rPr lang="hr-HR" sz="1600" dirty="0" smtClean="0">
                <a:latin typeface="Verdana"/>
              </a:rPr>
              <a:t>will </a:t>
            </a:r>
            <a:r>
              <a:rPr lang="en-US" sz="1600" dirty="0" err="1" smtClean="0">
                <a:latin typeface="Verdana"/>
              </a:rPr>
              <a:t>f</a:t>
            </a:r>
            <a:r>
              <a:rPr lang="ta-IN" sz="1600" dirty="0" smtClean="0"/>
              <a:t>a</a:t>
            </a:r>
            <a:r>
              <a:rPr lang="en-US" sz="1600" dirty="0" err="1" smtClean="0">
                <a:latin typeface="Verdana"/>
              </a:rPr>
              <a:t>ll</a:t>
            </a:r>
            <a:r>
              <a:rPr lang="en-US" sz="1600" dirty="0" smtClean="0">
                <a:latin typeface="Verdana"/>
              </a:rPr>
              <a:t> under the technical category „</a:t>
            </a:r>
            <a:r>
              <a:rPr lang="en-US" sz="1600" dirty="0" err="1" smtClean="0">
                <a:latin typeface="Verdana"/>
              </a:rPr>
              <a:t>doublette</a:t>
            </a:r>
            <a:r>
              <a:rPr lang="en-US" sz="1600" dirty="0" smtClean="0">
                <a:latin typeface="Verdana"/>
              </a:rPr>
              <a:t>“</a:t>
            </a:r>
            <a:endParaRPr lang="hr-HR" sz="1600" dirty="0" smtClean="0">
              <a:latin typeface="Verdana"/>
            </a:endParaRPr>
          </a:p>
          <a:p>
            <a:pPr marL="342900" indent="-342900"/>
            <a:endParaRPr lang="hr-HR" sz="1600" dirty="0" smtClean="0">
              <a:latin typeface="Verdan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a-IN" sz="1600" dirty="0" smtClean="0"/>
              <a:t>A</a:t>
            </a:r>
            <a:r>
              <a:rPr lang="en-US" sz="1600" dirty="0" smtClean="0">
                <a:latin typeface="Verdana"/>
              </a:rPr>
              <a:t>sum</a:t>
            </a:r>
            <a:r>
              <a:rPr lang="hr-HR" sz="1600" dirty="0" smtClean="0">
                <a:latin typeface="Verdana"/>
              </a:rPr>
              <a:t>ption 2:</a:t>
            </a:r>
            <a:r>
              <a:rPr lang="en-US" sz="1600" dirty="0" smtClean="0">
                <a:latin typeface="Verdana"/>
              </a:rPr>
              <a:t> a certain number of homograph pairs or groups can be attributed to the principle of </a:t>
            </a:r>
            <a:r>
              <a:rPr lang="en-US" sz="1600" dirty="0" err="1" smtClean="0">
                <a:latin typeface="Verdana"/>
              </a:rPr>
              <a:t>univocity</a:t>
            </a:r>
            <a:r>
              <a:rPr lang="en-US" sz="1600" dirty="0" smtClean="0">
                <a:latin typeface="Verdana"/>
              </a:rPr>
              <a:t>, but a </a:t>
            </a:r>
            <a:r>
              <a:rPr lang="ta-IN" sz="1600" dirty="0" smtClean="0"/>
              <a:t>more </a:t>
            </a:r>
            <a:r>
              <a:rPr lang="en-US" sz="1600" dirty="0" smtClean="0">
                <a:latin typeface="Verdana"/>
              </a:rPr>
              <a:t>representative number of multiple entries </a:t>
            </a:r>
            <a:r>
              <a:rPr lang="en-US" sz="1600" dirty="0" err="1" smtClean="0">
                <a:latin typeface="Verdana"/>
              </a:rPr>
              <a:t>w</a:t>
            </a:r>
            <a:r>
              <a:rPr lang="ta-IN" sz="1600" dirty="0" smtClean="0"/>
              <a:t>ill</a:t>
            </a:r>
            <a:r>
              <a:rPr lang="en-US" sz="1600" dirty="0" smtClean="0">
                <a:latin typeface="Verdana"/>
              </a:rPr>
              <a:t> include cases of synonym</a:t>
            </a:r>
            <a:r>
              <a:rPr lang="hr-HR" sz="1600" dirty="0" smtClean="0">
                <a:latin typeface="Verdana"/>
              </a:rPr>
              <a:t>y</a:t>
            </a:r>
          </a:p>
          <a:p>
            <a:pPr marL="342900" indent="-342900">
              <a:buFont typeface="Arial" pitchFamily="34" charset="0"/>
              <a:buChar char="•"/>
            </a:pPr>
            <a:endParaRPr lang="hr-HR" sz="1600" dirty="0" smtClean="0">
              <a:latin typeface="Verdan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r-HR" sz="1600" dirty="0" smtClean="0">
                <a:latin typeface="Verdana"/>
              </a:rPr>
              <a:t>Aim: to </a:t>
            </a:r>
            <a:r>
              <a:rPr lang="en-GB" sz="1600" dirty="0" smtClean="0">
                <a:latin typeface="Verdana"/>
              </a:rPr>
              <a:t>present to subject field experts how </a:t>
            </a:r>
            <a:r>
              <a:rPr lang="en-GB" sz="1600" dirty="0" err="1" smtClean="0">
                <a:latin typeface="Verdana"/>
              </a:rPr>
              <a:t>doublettes</a:t>
            </a:r>
            <a:r>
              <a:rPr lang="en-GB" sz="1600" dirty="0" smtClean="0">
                <a:latin typeface="Verdana"/>
              </a:rPr>
              <a:t> can deteriorate the quality of a terminological database, and to offer the most acceptable</a:t>
            </a:r>
            <a:r>
              <a:rPr lang="ta-IN" sz="1600" dirty="0" smtClean="0"/>
              <a:t> model of</a:t>
            </a:r>
            <a:r>
              <a:rPr lang="en-GB" sz="1600" dirty="0" smtClean="0">
                <a:latin typeface="Verdana"/>
              </a:rPr>
              <a:t> </a:t>
            </a:r>
            <a:r>
              <a:rPr lang="en-GB" sz="1600" dirty="0" err="1" smtClean="0">
                <a:latin typeface="Verdana"/>
              </a:rPr>
              <a:t>terminographical</a:t>
            </a:r>
            <a:r>
              <a:rPr lang="en-GB" sz="1600" dirty="0" smtClean="0">
                <a:latin typeface="Verdana"/>
              </a:rPr>
              <a:t> description</a:t>
            </a:r>
            <a:endParaRPr lang="hr-HR" sz="1600" dirty="0" smtClean="0">
              <a:latin typeface="Verdana"/>
            </a:endParaRPr>
          </a:p>
          <a:p>
            <a:pPr marL="342900" indent="-342900">
              <a:buFont typeface="Arial" pitchFamily="34" charset="0"/>
              <a:buChar char="•"/>
            </a:pPr>
            <a:endParaRPr lang="hr-HR" sz="1600" dirty="0" smtClean="0">
              <a:latin typeface="Verdana"/>
            </a:endParaRPr>
          </a:p>
          <a:p>
            <a:pPr marL="342900" indent="-342900">
              <a:buFont typeface="Arial" pitchFamily="34" charset="0"/>
              <a:buChar char="•"/>
            </a:pPr>
            <a:endParaRPr lang="hr-HR" sz="1600" dirty="0" smtClean="0">
              <a:latin typeface="Verdana"/>
            </a:endParaRPr>
          </a:p>
          <a:p>
            <a:pPr marL="342900" indent="-342900">
              <a:buFont typeface="Arial" pitchFamily="34" charset="0"/>
              <a:buChar char="•"/>
            </a:pPr>
            <a:endParaRPr lang="hr-HR" sz="1600" dirty="0" smtClean="0">
              <a:latin typeface="Verdana"/>
            </a:endParaRPr>
          </a:p>
          <a:p>
            <a:pPr lvl="0"/>
            <a:endParaRPr lang="hr-HR" dirty="0" smtClean="0">
              <a:latin typeface="Verdana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Verdana"/>
            </a:endParaRPr>
          </a:p>
          <a:p>
            <a:endParaRPr lang="hr-HR" dirty="0">
              <a:latin typeface="Verdan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326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1009</TotalTime>
  <Words>2016</Words>
  <Application>Microsoft Macintosh PowerPoint</Application>
  <PresentationFormat>On-screen Show (4:3)</PresentationFormat>
  <Paragraphs>260</Paragraphs>
  <Slides>33</Slides>
  <Notes>19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Hardcover</vt:lpstr>
      <vt:lpstr>Harmonization of Multiple Entries in the Terminology Database Struna (Croatian Special Field Terminology)</vt:lpstr>
      <vt:lpstr>Motivation</vt:lpstr>
      <vt:lpstr>Motivation</vt:lpstr>
      <vt:lpstr>Motivation</vt:lpstr>
      <vt:lpstr>Struna database</vt:lpstr>
      <vt:lpstr>Struna database</vt:lpstr>
      <vt:lpstr>Struna database</vt:lpstr>
      <vt:lpstr>Struna database</vt:lpstr>
      <vt:lpstr>Data harmonization process</vt:lpstr>
      <vt:lpstr>Data harmonization process</vt:lpstr>
      <vt:lpstr>Data harmonization process</vt:lpstr>
      <vt:lpstr>Homonymy</vt:lpstr>
      <vt:lpstr>Search engine</vt:lpstr>
      <vt:lpstr>Homonymy – example 1</vt:lpstr>
      <vt:lpstr>Homonymy – example 1</vt:lpstr>
      <vt:lpstr>Homonymy – example 1</vt:lpstr>
      <vt:lpstr>Homonymy – example 2</vt:lpstr>
      <vt:lpstr>Homonymy – example 2</vt:lpstr>
      <vt:lpstr>Homonymy – example 2</vt:lpstr>
      <vt:lpstr>Synonymy</vt:lpstr>
      <vt:lpstr>Synonymy</vt:lpstr>
      <vt:lpstr>Synonymy</vt:lpstr>
      <vt:lpstr>Synonymy method A – example</vt:lpstr>
      <vt:lpstr>Synonymy method A – example</vt:lpstr>
      <vt:lpstr>Synonymy method A – example</vt:lpstr>
      <vt:lpstr>Synonymy method A – example</vt:lpstr>
      <vt:lpstr>Synonymy method B – example</vt:lpstr>
      <vt:lpstr>Synonymy method B example</vt:lpstr>
      <vt:lpstr>normalized definition + system of suboordinate terms</vt:lpstr>
      <vt:lpstr>Synonymy method B example - antonym</vt:lpstr>
      <vt:lpstr>normalized definition + system of suboordinate terms</vt:lpstr>
      <vt:lpstr>Conclusion</vt:lpstr>
      <vt:lpstr>Thank You!</vt:lpstr>
    </vt:vector>
  </TitlesOfParts>
  <Company>ihjj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Vedran Cindric</dc:creator>
  <cp:lastModifiedBy>Siniša Runjaić</cp:lastModifiedBy>
  <cp:revision>145</cp:revision>
  <dcterms:created xsi:type="dcterms:W3CDTF">2012-06-21T10:46:55Z</dcterms:created>
  <dcterms:modified xsi:type="dcterms:W3CDTF">2012-06-21T10:47:51Z</dcterms:modified>
</cp:coreProperties>
</file>